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6600"/>
    <a:srgbClr val="EBEBB3"/>
    <a:srgbClr val="A0FEF1"/>
    <a:srgbClr val="00CC00"/>
    <a:srgbClr val="0000FF"/>
    <a:srgbClr val="FD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9" autoAdjust="0"/>
  </p:normalViewPr>
  <p:slideViewPr>
    <p:cSldViewPr>
      <p:cViewPr>
        <p:scale>
          <a:sx n="72" d="100"/>
          <a:sy n="72" d="100"/>
        </p:scale>
        <p:origin x="-1284" y="-60"/>
      </p:cViewPr>
      <p:guideLst>
        <p:guide orient="horz" pos="1344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B8C31FF-10FB-4D26-9668-3AD4026F2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6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8A7D-0C00-4434-BE14-507C400C1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687ED-4897-4300-B853-8B3DC44FF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A8B66-7EB4-44FC-BA18-D67700C97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D7189-E774-46E1-828B-696F632BB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E4CF-3A73-4897-9911-61C5AFE98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E998-FD0E-4088-AEA5-B4F72011B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92019-D312-4EBA-8617-307A4F7D2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B61F8-A90E-4380-8DD9-F8C8E9C6F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FDA3-D4CC-4BB6-92B3-965B4CD4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29C47-C4EA-4554-A80D-40EB66C9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6BD9-CE47-4255-A5C6-581CBC154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76DFC4D-59BE-425E-A36E-176CFE4C9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0FEF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0" y="1524000"/>
            <a:ext cx="60198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atin typeface="+mj-lt"/>
              </a:rPr>
              <a:t>PHOTOPHYSICAL PROCESSE OF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latin typeface="+mj-lt"/>
              </a:rPr>
              <a:t>EXCITED STATE DEACTIVATION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124075" y="3524250"/>
            <a:ext cx="4886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Dr. Sreenath K</a:t>
            </a:r>
          </a:p>
          <a:p>
            <a:pPr algn="ctr"/>
            <a:r>
              <a:rPr lang="en-US" sz="2400"/>
              <a:t>Asst. Professor, Dept of Chemistry</a:t>
            </a:r>
          </a:p>
          <a:p>
            <a:pPr algn="ctr"/>
            <a:r>
              <a:rPr lang="en-US" sz="2400"/>
              <a:t>NSS College Pandalam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88900" y="457200"/>
            <a:ext cx="83391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Mirror Image Rule</a:t>
            </a:r>
          </a:p>
          <a:p>
            <a:endParaRPr lang="en-US" sz="2400" b="1" u="sng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If the equilibrium configuration of the ground state and the excited state 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are identical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If vibrational levels of the two states are similar</a:t>
            </a:r>
          </a:p>
          <a:p>
            <a:pPr>
              <a:buFont typeface="Wingdings" pitchFamily="2" charset="2"/>
              <a:buChar char="Ø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Example : Perylene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505075" y="2400300"/>
          <a:ext cx="526732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3" imgW="5266667" imgH="4382112" progId="Paint.Picture">
                  <p:embed/>
                </p:oleObj>
              </mc:Choice>
              <mc:Fallback>
                <p:oleObj name="Bitmap Image" r:id="rId3" imgW="5266667" imgH="4382112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2400300"/>
                        <a:ext cx="5267325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974725" y="574675"/>
            <a:ext cx="2865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Why mirror image ?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646238" y="1323975"/>
          <a:ext cx="6354762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3" imgW="6354062" imgH="3247619" progId="Paint.Picture">
                  <p:embed/>
                </p:oleObj>
              </mc:Choice>
              <mc:Fallback>
                <p:oleObj name="Bitmap Image" r:id="rId3" imgW="6354062" imgH="32476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1323975"/>
                        <a:ext cx="6354762" cy="324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066800" y="974725"/>
            <a:ext cx="7289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(1) Different geometric arrangements of nuclei in the excited state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</a:t>
            </a:r>
            <a:r>
              <a:rPr lang="en-US" sz="2000" b="1">
                <a:solidFill>
                  <a:srgbClr val="3366CC"/>
                </a:solidFill>
                <a:latin typeface="Times New Roman" pitchFamily="18" charset="0"/>
              </a:rPr>
              <a:t>Example :</a:t>
            </a:r>
            <a:r>
              <a:rPr lang="en-US" sz="2000" b="1" i="1">
                <a:solidFill>
                  <a:srgbClr val="3366CC"/>
                </a:solidFill>
                <a:latin typeface="Times New Roman" pitchFamily="18" charset="0"/>
              </a:rPr>
              <a:t> p</a:t>
            </a:r>
            <a:r>
              <a:rPr lang="en-US" sz="2000" b="1">
                <a:solidFill>
                  <a:srgbClr val="3366CC"/>
                </a:solidFill>
                <a:latin typeface="Times New Roman" pitchFamily="18" charset="0"/>
              </a:rPr>
              <a:t>-terphenyl</a:t>
            </a:r>
          </a:p>
          <a:p>
            <a:endParaRPr lang="en-US" sz="2000" b="1">
              <a:solidFill>
                <a:srgbClr val="3366CC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3366CC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3366CC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3366CC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3366CC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3366CC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3366CC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(2) Excited state reactions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</a:t>
            </a:r>
            <a:r>
              <a:rPr lang="en-US" sz="2000" b="1">
                <a:solidFill>
                  <a:srgbClr val="3366CC"/>
                </a:solidFill>
                <a:latin typeface="Times New Roman" pitchFamily="18" charset="0"/>
              </a:rPr>
              <a:t>Example : Anthracene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         </a:t>
            </a:r>
          </a:p>
        </p:txBody>
      </p:sp>
      <p:graphicFrame>
        <p:nvGraphicFramePr>
          <p:cNvPr id="7170" name="Object 24"/>
          <p:cNvGraphicFramePr>
            <a:graphicFrameLocks noChangeAspect="1"/>
          </p:cNvGraphicFramePr>
          <p:nvPr/>
        </p:nvGraphicFramePr>
        <p:xfrm>
          <a:off x="4191000" y="1371600"/>
          <a:ext cx="4953000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Bitmap Image" r:id="rId3" imgW="7621064" imgH="4247619" progId="Paint.Picture">
                  <p:embed/>
                </p:oleObj>
              </mc:Choice>
              <mc:Fallback>
                <p:oleObj name="Bitmap Image" r:id="rId3" imgW="7621064" imgH="4247619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0"/>
                        <a:ext cx="4953000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383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Exceptions to Mirror Image</a:t>
            </a:r>
          </a:p>
        </p:txBody>
      </p:sp>
      <p:graphicFrame>
        <p:nvGraphicFramePr>
          <p:cNvPr id="7171" name="Object 25"/>
          <p:cNvGraphicFramePr>
            <a:graphicFrameLocks noChangeAspect="1"/>
          </p:cNvGraphicFramePr>
          <p:nvPr/>
        </p:nvGraphicFramePr>
        <p:xfrm>
          <a:off x="4953000" y="4191000"/>
          <a:ext cx="3657600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5" imgW="5485714" imgH="3924848" progId="Paint.Picture">
                  <p:embed/>
                </p:oleObj>
              </mc:Choice>
              <mc:Fallback>
                <p:oleObj name="Bitmap Image" r:id="rId5" imgW="5485714" imgH="3924848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91000"/>
                        <a:ext cx="3657600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228600" y="515938"/>
            <a:ext cx="4572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</a:rPr>
              <a:t>(3)  Excimer formation</a:t>
            </a:r>
          </a:p>
          <a:p>
            <a:pPr>
              <a:spcBef>
                <a:spcPct val="50000"/>
              </a:spcBef>
            </a:pPr>
            <a:r>
              <a:rPr lang="en-US"/>
              <a:t>        </a:t>
            </a: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457200" y="1044575"/>
            <a:ext cx="3617913" cy="1165225"/>
            <a:chOff x="768" y="2688"/>
            <a:chExt cx="2279" cy="734"/>
          </a:xfrm>
        </p:grpSpPr>
        <p:sp>
          <p:nvSpPr>
            <p:cNvPr id="8198" name="Text Box 8"/>
            <p:cNvSpPr txBox="1">
              <a:spLocks noChangeArrowheads="1"/>
            </p:cNvSpPr>
            <p:nvPr/>
          </p:nvSpPr>
          <p:spPr bwMode="auto">
            <a:xfrm>
              <a:off x="806" y="3191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8199" name="Group 9"/>
            <p:cNvGrpSpPr>
              <a:grpSpLocks/>
            </p:cNvGrpSpPr>
            <p:nvPr/>
          </p:nvGrpSpPr>
          <p:grpSpPr bwMode="auto">
            <a:xfrm>
              <a:off x="1248" y="2688"/>
              <a:ext cx="1382" cy="341"/>
              <a:chOff x="1046" y="2793"/>
              <a:chExt cx="1382" cy="341"/>
            </a:xfrm>
          </p:grpSpPr>
          <p:sp>
            <p:nvSpPr>
              <p:cNvPr id="8206" name="Text Box 10"/>
              <p:cNvSpPr txBox="1">
                <a:spLocks noChangeArrowheads="1"/>
              </p:cNvSpPr>
              <p:nvPr/>
            </p:nvSpPr>
            <p:spPr bwMode="auto">
              <a:xfrm>
                <a:off x="1046" y="2903"/>
                <a:ext cx="2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M</a:t>
                </a:r>
              </a:p>
            </p:txBody>
          </p:sp>
          <p:sp>
            <p:nvSpPr>
              <p:cNvPr id="8207" name="Line 11"/>
              <p:cNvSpPr>
                <a:spLocks noChangeShapeType="1"/>
              </p:cNvSpPr>
              <p:nvPr/>
            </p:nvSpPr>
            <p:spPr bwMode="auto">
              <a:xfrm>
                <a:off x="1440" y="3024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Text Box 12"/>
              <p:cNvSpPr txBox="1">
                <a:spLocks noChangeArrowheads="1"/>
              </p:cNvSpPr>
              <p:nvPr/>
            </p:nvSpPr>
            <p:spPr bwMode="auto">
              <a:xfrm>
                <a:off x="1505" y="2793"/>
                <a:ext cx="27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h</a:t>
                </a:r>
                <a:r>
                  <a:rPr lang="en-US" b="1">
                    <a:sym typeface="Symbol" pitchFamily="18" charset="2"/>
                  </a:rPr>
                  <a:t></a:t>
                </a:r>
              </a:p>
            </p:txBody>
          </p:sp>
          <p:sp>
            <p:nvSpPr>
              <p:cNvPr id="8209" name="Text Box 13"/>
              <p:cNvSpPr txBox="1">
                <a:spLocks noChangeArrowheads="1"/>
              </p:cNvSpPr>
              <p:nvPr/>
            </p:nvSpPr>
            <p:spPr bwMode="auto">
              <a:xfrm>
                <a:off x="2064" y="2843"/>
                <a:ext cx="3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baseline="30000"/>
                  <a:t>1</a:t>
                </a:r>
                <a:r>
                  <a:rPr lang="en-US" b="1"/>
                  <a:t>M</a:t>
                </a:r>
                <a:r>
                  <a:rPr lang="en-US" sz="2400" b="1"/>
                  <a:t>*</a:t>
                </a:r>
              </a:p>
            </p:txBody>
          </p:sp>
        </p:grpSp>
        <p:sp>
          <p:nvSpPr>
            <p:cNvPr id="8200" name="Text Box 14"/>
            <p:cNvSpPr txBox="1">
              <a:spLocks noChangeArrowheads="1"/>
            </p:cNvSpPr>
            <p:nvPr/>
          </p:nvSpPr>
          <p:spPr bwMode="auto">
            <a:xfrm>
              <a:off x="768" y="3083"/>
              <a:ext cx="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baseline="30000"/>
                <a:t>1</a:t>
              </a:r>
              <a:r>
                <a:rPr lang="en-US" b="1"/>
                <a:t>M</a:t>
              </a:r>
              <a:r>
                <a:rPr lang="en-US" sz="2400" b="1"/>
                <a:t>*</a:t>
              </a:r>
              <a:r>
                <a:rPr lang="en-US" sz="2400" b="1" baseline="30000">
                  <a:sym typeface="Symbol" pitchFamily="18" charset="2"/>
                </a:rPr>
                <a:t> </a:t>
              </a:r>
              <a:r>
                <a:rPr lang="en-US" b="1" baseline="30000">
                  <a:sym typeface="Symbol" pitchFamily="18" charset="2"/>
                </a:rPr>
                <a:t>   </a:t>
              </a:r>
              <a:r>
                <a:rPr lang="en-US" b="1">
                  <a:sym typeface="Symbol" pitchFamily="18" charset="2"/>
                </a:rPr>
                <a:t> </a:t>
              </a:r>
              <a:r>
                <a:rPr lang="en-US" sz="2400" b="1">
                  <a:sym typeface="Symbol" pitchFamily="18" charset="2"/>
                </a:rPr>
                <a:t>+</a:t>
              </a:r>
            </a:p>
          </p:txBody>
        </p:sp>
        <p:sp>
          <p:nvSpPr>
            <p:cNvPr id="8201" name="Text Box 15"/>
            <p:cNvSpPr txBox="1">
              <a:spLocks noChangeArrowheads="1"/>
            </p:cNvSpPr>
            <p:nvPr/>
          </p:nvSpPr>
          <p:spPr bwMode="auto">
            <a:xfrm>
              <a:off x="1396" y="3129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M</a:t>
              </a:r>
            </a:p>
          </p:txBody>
        </p:sp>
        <p:sp>
          <p:nvSpPr>
            <p:cNvPr id="8202" name="Line 16"/>
            <p:cNvSpPr>
              <a:spLocks noChangeShapeType="1"/>
            </p:cNvSpPr>
            <p:nvPr/>
          </p:nvSpPr>
          <p:spPr bwMode="auto">
            <a:xfrm>
              <a:off x="1728" y="326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3" name="Group 17"/>
            <p:cNvGrpSpPr>
              <a:grpSpLocks/>
            </p:cNvGrpSpPr>
            <p:nvPr/>
          </p:nvGrpSpPr>
          <p:grpSpPr bwMode="auto">
            <a:xfrm>
              <a:off x="2260" y="3083"/>
              <a:ext cx="787" cy="288"/>
              <a:chOff x="2260" y="3083"/>
              <a:chExt cx="787" cy="288"/>
            </a:xfrm>
          </p:grpSpPr>
          <p:sp>
            <p:nvSpPr>
              <p:cNvPr id="8204" name="Text Box 18"/>
              <p:cNvSpPr txBox="1">
                <a:spLocks noChangeArrowheads="1"/>
              </p:cNvSpPr>
              <p:nvPr/>
            </p:nvSpPr>
            <p:spPr bwMode="auto">
              <a:xfrm>
                <a:off x="2260" y="3129"/>
                <a:ext cx="62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baseline="30000"/>
                  <a:t>1</a:t>
                </a:r>
                <a:r>
                  <a:rPr lang="en-US" b="1"/>
                  <a:t>(M……</a:t>
                </a:r>
              </a:p>
            </p:txBody>
          </p:sp>
          <p:sp>
            <p:nvSpPr>
              <p:cNvPr id="8205" name="Text Box 19"/>
              <p:cNvSpPr txBox="1">
                <a:spLocks noChangeArrowheads="1"/>
              </p:cNvSpPr>
              <p:nvPr/>
            </p:nvSpPr>
            <p:spPr bwMode="auto">
              <a:xfrm>
                <a:off x="2688" y="3083"/>
                <a:ext cx="3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M</a:t>
                </a:r>
                <a:r>
                  <a:rPr lang="en-US" sz="2400" b="1"/>
                  <a:t>*</a:t>
                </a:r>
                <a:r>
                  <a:rPr lang="en-US" b="1"/>
                  <a:t>)</a:t>
                </a:r>
              </a:p>
            </p:txBody>
          </p:sp>
        </p:grpSp>
      </p:grpSp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990600" y="2346325"/>
            <a:ext cx="205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66CC"/>
                </a:solidFill>
                <a:latin typeface="Times New Roman" pitchFamily="18" charset="0"/>
              </a:rPr>
              <a:t>Example :Pyrene</a:t>
            </a:r>
          </a:p>
        </p:txBody>
      </p:sp>
      <p:graphicFrame>
        <p:nvGraphicFramePr>
          <p:cNvPr id="8194" name="Object 23"/>
          <p:cNvGraphicFramePr>
            <a:graphicFrameLocks noChangeAspect="1"/>
          </p:cNvGraphicFramePr>
          <p:nvPr/>
        </p:nvGraphicFramePr>
        <p:xfrm>
          <a:off x="4381500" y="2668588"/>
          <a:ext cx="4381500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tmap Image" r:id="rId3" imgW="5447619" imgH="5114286" progId="Paint.Picture">
                  <p:embed/>
                </p:oleObj>
              </mc:Choice>
              <mc:Fallback>
                <p:oleObj name="Bitmap Image" r:id="rId3" imgW="5447619" imgH="5114286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668588"/>
                        <a:ext cx="4381500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291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Delayed fluorescence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88661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A long fluorescence life time or a temperature dependent intensity of emission 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  may signal a delayed fluorescence  </a:t>
            </a: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Such fluorescence emission is observed after a very rapid ISC (S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-T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  then againS1 is formed by  </a:t>
            </a:r>
          </a:p>
          <a:p>
            <a:pPr>
              <a:buFont typeface="Wingdings" pitchFamily="2" charset="2"/>
              <a:buNone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(1) Either triplet-triplet annihilation (T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 baseline="30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+ T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S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0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+ S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)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(2) Thermal activation from (T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6096000" y="3719513"/>
            <a:ext cx="457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81000" y="422275"/>
            <a:ext cx="255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Phosphorescence 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80121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It is a slower phenomenon than fluorescence (10</a:t>
            </a:r>
            <a:r>
              <a:rPr lang="en-US" sz="2000" b="1" baseline="30000">
                <a:solidFill>
                  <a:srgbClr val="006600"/>
                </a:solidFill>
                <a:latin typeface="Times New Roman" pitchFamily="18" charset="0"/>
              </a:rPr>
              <a:t>-7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-10S)</a:t>
            </a:r>
          </a:p>
          <a:p>
            <a:pPr>
              <a:buFont typeface="Wingdings" pitchFamily="2" charset="2"/>
              <a:buChar char="Ø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Large stock shift</a:t>
            </a:r>
          </a:p>
          <a:p>
            <a:pPr>
              <a:buFont typeface="Wingdings" pitchFamily="2" charset="2"/>
              <a:buChar char="Ø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Life of </a:t>
            </a:r>
            <a:r>
              <a:rPr lang="en-US" sz="2000" b="1" baseline="30000">
                <a:solidFill>
                  <a:srgbClr val="006600"/>
                </a:solidFill>
                <a:latin typeface="Times New Roman" pitchFamily="18" charset="0"/>
              </a:rPr>
              <a:t>3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(n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*) excited state is shorter than that of an </a:t>
            </a:r>
            <a:r>
              <a:rPr lang="en-US" sz="2000" b="1" baseline="3000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3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(*)excited state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      Example :The life time of Acetone triplet, which is a pure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(n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*),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                   is 500 time shorter than that of naphthalene triplet, 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                    which is purely (*)</a:t>
            </a: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The rate of deactivation of the triplet state by collision in the medium 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 is generally greater than rate of phosphorescence emission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 n the emission band the frequency of  0-0’ line of shortest wave length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 is used to calculate the energy of the triplet state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7513" y="1676400"/>
            <a:ext cx="34686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421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Characteristics of Fluorophore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838200" y="974725"/>
            <a:ext cx="2154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Quantum yield</a:t>
            </a:r>
          </a:p>
          <a:p>
            <a:pPr marL="342900" indent="-342900">
              <a:buFontTx/>
              <a:buAutoNum type="arabicParenBoth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arenBoth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Life time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457200" y="2209800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Quantum yield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57200" y="2438400"/>
            <a:ext cx="2425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Quantum yield (</a:t>
            </a:r>
            <a:r>
              <a:rPr lang="en-US" b="1">
                <a:solidFill>
                  <a:schemeClr val="tx2"/>
                </a:solidFill>
                <a:cs typeface="Arial" charset="0"/>
              </a:rPr>
              <a:t>Q) </a:t>
            </a:r>
            <a:r>
              <a:rPr lang="en-US" b="1">
                <a:solidFill>
                  <a:schemeClr val="tx2"/>
                </a:solidFill>
              </a:rPr>
              <a:t> =</a:t>
            </a:r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895600" y="2881313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3143250" y="2500313"/>
            <a:ext cx="274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 : of emitted photons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117850" y="289560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No: of absorbed photons</a:t>
            </a:r>
          </a:p>
        </p:txBody>
      </p:sp>
      <p:grpSp>
        <p:nvGrpSpPr>
          <p:cNvPr id="17417" name="Group 51"/>
          <p:cNvGrpSpPr>
            <a:grpSpLocks/>
          </p:cNvGrpSpPr>
          <p:nvPr/>
        </p:nvGrpSpPr>
        <p:grpSpPr bwMode="auto">
          <a:xfrm>
            <a:off x="2879725" y="3262313"/>
            <a:ext cx="2530475" cy="868362"/>
            <a:chOff x="1814" y="2055"/>
            <a:chExt cx="1594" cy="547"/>
          </a:xfrm>
        </p:grpSpPr>
        <p:sp>
          <p:nvSpPr>
            <p:cNvPr id="17441" name="Text Box 12"/>
            <p:cNvSpPr txBox="1">
              <a:spLocks noChangeArrowheads="1"/>
            </p:cNvSpPr>
            <p:nvPr/>
          </p:nvSpPr>
          <p:spPr bwMode="auto">
            <a:xfrm>
              <a:off x="1814" y="2184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  <p:sp>
          <p:nvSpPr>
            <p:cNvPr id="17442" name="Line 13"/>
            <p:cNvSpPr>
              <a:spLocks noChangeShapeType="1"/>
            </p:cNvSpPr>
            <p:nvPr/>
          </p:nvSpPr>
          <p:spPr bwMode="auto">
            <a:xfrm>
              <a:off x="2016" y="2305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Text Box 15"/>
            <p:cNvSpPr txBox="1">
              <a:spLocks noChangeArrowheads="1"/>
            </p:cNvSpPr>
            <p:nvPr/>
          </p:nvSpPr>
          <p:spPr bwMode="auto">
            <a:xfrm>
              <a:off x="2512" y="2055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K </a:t>
              </a:r>
              <a:r>
                <a:rPr lang="en-US" sz="2000" b="1" baseline="-25000"/>
                <a:t>r</a:t>
              </a:r>
            </a:p>
          </p:txBody>
        </p:sp>
        <p:grpSp>
          <p:nvGrpSpPr>
            <p:cNvPr id="17444" name="Group 50"/>
            <p:cNvGrpSpPr>
              <a:grpSpLocks/>
            </p:cNvGrpSpPr>
            <p:nvPr/>
          </p:nvGrpSpPr>
          <p:grpSpPr bwMode="auto">
            <a:xfrm>
              <a:off x="2202" y="2304"/>
              <a:ext cx="1014" cy="298"/>
              <a:chOff x="2160" y="2439"/>
              <a:chExt cx="1014" cy="298"/>
            </a:xfrm>
          </p:grpSpPr>
          <p:sp>
            <p:nvSpPr>
              <p:cNvPr id="17445" name="Text Box 16"/>
              <p:cNvSpPr txBox="1">
                <a:spLocks noChangeArrowheads="1"/>
              </p:cNvSpPr>
              <p:nvPr/>
            </p:nvSpPr>
            <p:spPr bwMode="auto">
              <a:xfrm>
                <a:off x="2160" y="2439"/>
                <a:ext cx="34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K </a:t>
                </a:r>
                <a:r>
                  <a:rPr lang="en-US" sz="2000" b="1" baseline="-25000"/>
                  <a:t>r </a:t>
                </a:r>
              </a:p>
            </p:txBody>
          </p:sp>
          <p:sp>
            <p:nvSpPr>
              <p:cNvPr id="17446" name="Text Box 17"/>
              <p:cNvSpPr txBox="1">
                <a:spLocks noChangeArrowheads="1"/>
              </p:cNvSpPr>
              <p:nvPr/>
            </p:nvSpPr>
            <p:spPr bwMode="auto">
              <a:xfrm>
                <a:off x="2496" y="2449"/>
                <a:ext cx="2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+</a:t>
                </a:r>
              </a:p>
            </p:txBody>
          </p:sp>
          <p:sp>
            <p:nvSpPr>
              <p:cNvPr id="17447" name="Text Box 18"/>
              <p:cNvSpPr txBox="1">
                <a:spLocks noChangeArrowheads="1"/>
              </p:cNvSpPr>
              <p:nvPr/>
            </p:nvSpPr>
            <p:spPr bwMode="auto">
              <a:xfrm>
                <a:off x="2736" y="2449"/>
                <a:ext cx="43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K </a:t>
                </a:r>
                <a:r>
                  <a:rPr lang="en-US" sz="2000" b="1" baseline="-25000"/>
                  <a:t>n r </a:t>
                </a:r>
              </a:p>
            </p:txBody>
          </p:sp>
        </p:grpSp>
      </p:grpSp>
      <p:sp>
        <p:nvSpPr>
          <p:cNvPr id="17418" name="Text Box 19"/>
          <p:cNvSpPr txBox="1">
            <a:spLocks noChangeArrowheads="1"/>
          </p:cNvSpPr>
          <p:nvPr/>
        </p:nvSpPr>
        <p:spPr bwMode="auto">
          <a:xfrm>
            <a:off x="6248400" y="3273425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K </a:t>
            </a:r>
            <a:r>
              <a:rPr lang="en-US" sz="2000" b="1" baseline="-25000"/>
              <a:t>r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6921500" y="3289300"/>
            <a:ext cx="196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Rate of radiative</a:t>
            </a:r>
          </a:p>
          <a:p>
            <a:r>
              <a:rPr lang="en-US" b="1"/>
              <a:t>         decay</a:t>
            </a: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6673850" y="32893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=</a:t>
            </a:r>
          </a:p>
        </p:txBody>
      </p:sp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6324600" y="4295775"/>
            <a:ext cx="60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K </a:t>
            </a:r>
            <a:r>
              <a:rPr lang="en-US" sz="2000" b="1" baseline="-25000"/>
              <a:t>nr</a:t>
            </a:r>
          </a:p>
        </p:txBody>
      </p:sp>
      <p:sp>
        <p:nvSpPr>
          <p:cNvPr id="17422" name="Text Box 23"/>
          <p:cNvSpPr txBox="1">
            <a:spLocks noChangeArrowheads="1"/>
          </p:cNvSpPr>
          <p:nvPr/>
        </p:nvSpPr>
        <p:spPr bwMode="auto">
          <a:xfrm>
            <a:off x="6800850" y="423545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=</a:t>
            </a:r>
          </a:p>
        </p:txBody>
      </p:sp>
      <p:sp>
        <p:nvSpPr>
          <p:cNvPr id="17423" name="Text Box 24"/>
          <p:cNvSpPr txBox="1">
            <a:spLocks noChangeArrowheads="1"/>
          </p:cNvSpPr>
          <p:nvPr/>
        </p:nvSpPr>
        <p:spPr bwMode="auto">
          <a:xfrm>
            <a:off x="7105650" y="4235450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Rate of non</a:t>
            </a:r>
          </a:p>
          <a:p>
            <a:r>
              <a:rPr lang="en-US" b="1"/>
              <a:t> radiative decay</a:t>
            </a:r>
          </a:p>
        </p:txBody>
      </p:sp>
      <p:grpSp>
        <p:nvGrpSpPr>
          <p:cNvPr id="17424" name="Group 34"/>
          <p:cNvGrpSpPr>
            <a:grpSpLocks/>
          </p:cNvGrpSpPr>
          <p:nvPr/>
        </p:nvGrpSpPr>
        <p:grpSpPr bwMode="auto">
          <a:xfrm>
            <a:off x="774700" y="4829175"/>
            <a:ext cx="2349500" cy="428625"/>
            <a:chOff x="852" y="2802"/>
            <a:chExt cx="1480" cy="270"/>
          </a:xfrm>
        </p:grpSpPr>
        <p:sp>
          <p:nvSpPr>
            <p:cNvPr id="17437" name="Text Box 30"/>
            <p:cNvSpPr txBox="1">
              <a:spLocks noChangeArrowheads="1"/>
            </p:cNvSpPr>
            <p:nvPr/>
          </p:nvSpPr>
          <p:spPr bwMode="auto">
            <a:xfrm>
              <a:off x="852" y="2822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If</a:t>
              </a:r>
            </a:p>
          </p:txBody>
        </p:sp>
        <p:sp>
          <p:nvSpPr>
            <p:cNvPr id="17438" name="Text Box 31"/>
            <p:cNvSpPr txBox="1">
              <a:spLocks noChangeArrowheads="1"/>
            </p:cNvSpPr>
            <p:nvPr/>
          </p:nvSpPr>
          <p:spPr bwMode="auto">
            <a:xfrm>
              <a:off x="1104" y="2802"/>
              <a:ext cx="3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K </a:t>
              </a:r>
              <a:r>
                <a:rPr lang="en-US" sz="2000" b="1" baseline="-25000"/>
                <a:t>nr</a:t>
              </a:r>
            </a:p>
          </p:txBody>
        </p:sp>
        <p:sp>
          <p:nvSpPr>
            <p:cNvPr id="17439" name="Text Box 32"/>
            <p:cNvSpPr txBox="1">
              <a:spLocks noChangeArrowheads="1"/>
            </p:cNvSpPr>
            <p:nvPr/>
          </p:nvSpPr>
          <p:spPr bwMode="auto">
            <a:xfrm>
              <a:off x="1488" y="2822"/>
              <a:ext cx="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&lt;&lt;&lt;&lt;</a:t>
              </a:r>
            </a:p>
          </p:txBody>
        </p:sp>
        <p:sp>
          <p:nvSpPr>
            <p:cNvPr id="17440" name="Text Box 33"/>
            <p:cNvSpPr txBox="1">
              <a:spLocks noChangeArrowheads="1"/>
            </p:cNvSpPr>
            <p:nvPr/>
          </p:nvSpPr>
          <p:spPr bwMode="auto">
            <a:xfrm>
              <a:off x="2016" y="2822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K </a:t>
              </a:r>
              <a:r>
                <a:rPr lang="en-US" sz="2000" b="1" baseline="-25000"/>
                <a:t>r</a:t>
              </a:r>
            </a:p>
          </p:txBody>
        </p:sp>
      </p:grpSp>
      <p:grpSp>
        <p:nvGrpSpPr>
          <p:cNvPr id="17425" name="Group 40"/>
          <p:cNvGrpSpPr>
            <a:grpSpLocks/>
          </p:cNvGrpSpPr>
          <p:nvPr/>
        </p:nvGrpSpPr>
        <p:grpSpPr bwMode="auto">
          <a:xfrm>
            <a:off x="1524000" y="5334000"/>
            <a:ext cx="762000" cy="442913"/>
            <a:chOff x="960" y="3360"/>
            <a:chExt cx="480" cy="279"/>
          </a:xfrm>
        </p:grpSpPr>
        <p:sp>
          <p:nvSpPr>
            <p:cNvPr id="17434" name="Rectangle 35"/>
            <p:cNvSpPr>
              <a:spLocks noChangeArrowheads="1"/>
            </p:cNvSpPr>
            <p:nvPr/>
          </p:nvSpPr>
          <p:spPr bwMode="auto">
            <a:xfrm>
              <a:off x="960" y="3369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Q </a:t>
              </a:r>
              <a:r>
                <a:rPr lang="en-US" b="1">
                  <a:solidFill>
                    <a:schemeClr val="tx2"/>
                  </a:solidFill>
                  <a:cs typeface="Arial" charset="0"/>
                </a:rPr>
                <a:t>~</a:t>
              </a:r>
            </a:p>
          </p:txBody>
        </p:sp>
        <p:sp>
          <p:nvSpPr>
            <p:cNvPr id="17435" name="Text Box 37"/>
            <p:cNvSpPr txBox="1">
              <a:spLocks noChangeArrowheads="1"/>
            </p:cNvSpPr>
            <p:nvPr/>
          </p:nvSpPr>
          <p:spPr bwMode="auto">
            <a:xfrm>
              <a:off x="996" y="3408"/>
              <a:ext cx="3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cs typeface="Arial" charset="0"/>
                </a:rPr>
                <a:t>   ~</a:t>
              </a:r>
            </a:p>
          </p:txBody>
        </p:sp>
        <p:sp>
          <p:nvSpPr>
            <p:cNvPr id="17436" name="Text Box 38"/>
            <p:cNvSpPr txBox="1">
              <a:spLocks noChangeArrowheads="1"/>
            </p:cNvSpPr>
            <p:nvPr/>
          </p:nvSpPr>
          <p:spPr bwMode="auto">
            <a:xfrm>
              <a:off x="1244" y="33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</a:p>
          </p:txBody>
        </p:sp>
      </p:grpSp>
      <p:sp>
        <p:nvSpPr>
          <p:cNvPr id="17426" name="Text Box 39"/>
          <p:cNvSpPr txBox="1">
            <a:spLocks noChangeArrowheads="1"/>
          </p:cNvSpPr>
          <p:nvPr/>
        </p:nvSpPr>
        <p:spPr bwMode="auto">
          <a:xfrm>
            <a:off x="2286000" y="5348288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 Rhodamine )</a:t>
            </a:r>
          </a:p>
        </p:txBody>
      </p:sp>
      <p:grpSp>
        <p:nvGrpSpPr>
          <p:cNvPr id="17427" name="Group 41"/>
          <p:cNvGrpSpPr>
            <a:grpSpLocks/>
          </p:cNvGrpSpPr>
          <p:nvPr/>
        </p:nvGrpSpPr>
        <p:grpSpPr bwMode="auto">
          <a:xfrm>
            <a:off x="1524000" y="5957888"/>
            <a:ext cx="762000" cy="442912"/>
            <a:chOff x="960" y="3360"/>
            <a:chExt cx="480" cy="279"/>
          </a:xfrm>
        </p:grpSpPr>
        <p:sp>
          <p:nvSpPr>
            <p:cNvPr id="17431" name="Rectangle 42"/>
            <p:cNvSpPr>
              <a:spLocks noChangeArrowheads="1"/>
            </p:cNvSpPr>
            <p:nvPr/>
          </p:nvSpPr>
          <p:spPr bwMode="auto">
            <a:xfrm>
              <a:off x="960" y="3369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tx2"/>
                  </a:solidFill>
                </a:rPr>
                <a:t>Q =</a:t>
              </a:r>
              <a:endParaRPr lang="en-US" b="1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17432" name="Text Box 43"/>
            <p:cNvSpPr txBox="1">
              <a:spLocks noChangeArrowheads="1"/>
            </p:cNvSpPr>
            <p:nvPr/>
          </p:nvSpPr>
          <p:spPr bwMode="auto">
            <a:xfrm>
              <a:off x="996" y="3408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cs typeface="Arial" charset="0"/>
                </a:rPr>
                <a:t>   </a:t>
              </a:r>
            </a:p>
          </p:txBody>
        </p:sp>
        <p:sp>
          <p:nvSpPr>
            <p:cNvPr id="17433" name="Text Box 44"/>
            <p:cNvSpPr txBox="1">
              <a:spLocks noChangeArrowheads="1"/>
            </p:cNvSpPr>
            <p:nvPr/>
          </p:nvSpPr>
          <p:spPr bwMode="auto">
            <a:xfrm>
              <a:off x="1244" y="33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</a:t>
              </a:r>
            </a:p>
          </p:txBody>
        </p:sp>
      </p:grpSp>
      <p:sp>
        <p:nvSpPr>
          <p:cNvPr id="17428" name="Text Box 45"/>
          <p:cNvSpPr txBox="1">
            <a:spLocks noChangeArrowheads="1"/>
          </p:cNvSpPr>
          <p:nvPr/>
        </p:nvSpPr>
        <p:spPr bwMode="auto">
          <a:xfrm>
            <a:off x="1781175" y="5972175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/</a:t>
            </a:r>
          </a:p>
        </p:txBody>
      </p:sp>
      <p:sp>
        <p:nvSpPr>
          <p:cNvPr id="17429" name="Text Box 46"/>
          <p:cNvSpPr txBox="1">
            <a:spLocks noChangeArrowheads="1"/>
          </p:cNvSpPr>
          <p:nvPr/>
        </p:nvSpPr>
        <p:spPr bwMode="auto">
          <a:xfrm>
            <a:off x="2286000" y="59578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 Stokes lose )</a:t>
            </a:r>
          </a:p>
        </p:txBody>
      </p:sp>
      <p:sp>
        <p:nvSpPr>
          <p:cNvPr id="17430" name="Text Box 47"/>
          <p:cNvSpPr txBox="1">
            <a:spLocks noChangeArrowheads="1"/>
          </p:cNvSpPr>
          <p:nvPr/>
        </p:nvSpPr>
        <p:spPr bwMode="auto">
          <a:xfrm>
            <a:off x="5657850" y="3471863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Life Time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57200" y="776288"/>
            <a:ext cx="832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Rate of deactivation is propotional to the concentration of the excited state</a:t>
            </a:r>
          </a:p>
        </p:txBody>
      </p:sp>
      <p:sp>
        <p:nvSpPr>
          <p:cNvPr id="18436" name="Text Box 18"/>
          <p:cNvSpPr txBox="1">
            <a:spLocks noChangeArrowheads="1"/>
          </p:cNvSpPr>
          <p:nvPr/>
        </p:nvSpPr>
        <p:spPr bwMode="auto">
          <a:xfrm>
            <a:off x="3794125" y="2322513"/>
            <a:ext cx="373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 =Rate constant of deactivation</a:t>
            </a:r>
          </a:p>
        </p:txBody>
      </p:sp>
      <p:grpSp>
        <p:nvGrpSpPr>
          <p:cNvPr id="18437" name="Group 36"/>
          <p:cNvGrpSpPr>
            <a:grpSpLocks/>
          </p:cNvGrpSpPr>
          <p:nvPr/>
        </p:nvGrpSpPr>
        <p:grpSpPr bwMode="auto">
          <a:xfrm>
            <a:off x="974725" y="1066800"/>
            <a:ext cx="2247900" cy="1806575"/>
            <a:chOff x="614" y="935"/>
            <a:chExt cx="1416" cy="1138"/>
          </a:xfrm>
        </p:grpSpPr>
        <p:sp>
          <p:nvSpPr>
            <p:cNvPr id="18452" name="Text Box 6"/>
            <p:cNvSpPr txBox="1">
              <a:spLocks noChangeArrowheads="1"/>
            </p:cNvSpPr>
            <p:nvPr/>
          </p:nvSpPr>
          <p:spPr bwMode="auto">
            <a:xfrm>
              <a:off x="614" y="935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-d [ES]</a:t>
              </a:r>
            </a:p>
          </p:txBody>
        </p:sp>
        <p:sp>
          <p:nvSpPr>
            <p:cNvPr id="18453" name="Line 7"/>
            <p:cNvSpPr>
              <a:spLocks noChangeShapeType="1"/>
            </p:cNvSpPr>
            <p:nvPr/>
          </p:nvSpPr>
          <p:spPr bwMode="auto">
            <a:xfrm>
              <a:off x="720" y="11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Text Box 8"/>
            <p:cNvSpPr txBox="1">
              <a:spLocks noChangeArrowheads="1"/>
            </p:cNvSpPr>
            <p:nvPr/>
          </p:nvSpPr>
          <p:spPr bwMode="auto">
            <a:xfrm>
              <a:off x="672" y="1152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 t</a:t>
              </a: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1152" y="100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</a:t>
              </a:r>
            </a:p>
          </p:txBody>
        </p:sp>
        <p:sp>
          <p:nvSpPr>
            <p:cNvPr id="18456" name="Text Box 10"/>
            <p:cNvSpPr txBox="1">
              <a:spLocks noChangeArrowheads="1"/>
            </p:cNvSpPr>
            <p:nvPr/>
          </p:nvSpPr>
          <p:spPr bwMode="auto">
            <a:xfrm>
              <a:off x="1340" y="1031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[ES]</a:t>
              </a: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614" y="1376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-d [ES]</a:t>
              </a:r>
            </a:p>
          </p:txBody>
        </p:sp>
        <p:sp>
          <p:nvSpPr>
            <p:cNvPr id="18458" name="Line 14"/>
            <p:cNvSpPr>
              <a:spLocks noChangeShapeType="1"/>
            </p:cNvSpPr>
            <p:nvPr/>
          </p:nvSpPr>
          <p:spPr bwMode="auto">
            <a:xfrm>
              <a:off x="720" y="1593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Text Box 15"/>
            <p:cNvSpPr txBox="1">
              <a:spLocks noChangeArrowheads="1"/>
            </p:cNvSpPr>
            <p:nvPr/>
          </p:nvSpPr>
          <p:spPr bwMode="auto">
            <a:xfrm>
              <a:off x="672" y="159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 t</a:t>
              </a:r>
            </a:p>
          </p:txBody>
        </p:sp>
        <p:sp>
          <p:nvSpPr>
            <p:cNvPr id="18460" name="Text Box 16"/>
            <p:cNvSpPr txBox="1">
              <a:spLocks noChangeArrowheads="1"/>
            </p:cNvSpPr>
            <p:nvPr/>
          </p:nvSpPr>
          <p:spPr bwMode="auto">
            <a:xfrm>
              <a:off x="1152" y="1451"/>
              <a:ext cx="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= K</a:t>
              </a:r>
            </a:p>
          </p:txBody>
        </p:sp>
        <p:sp>
          <p:nvSpPr>
            <p:cNvPr id="18461" name="Text Box 17"/>
            <p:cNvSpPr txBox="1">
              <a:spLocks noChangeArrowheads="1"/>
            </p:cNvSpPr>
            <p:nvPr/>
          </p:nvSpPr>
          <p:spPr bwMode="auto">
            <a:xfrm>
              <a:off x="1340" y="1472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 [ES]</a:t>
              </a:r>
            </a:p>
          </p:txBody>
        </p:sp>
        <p:grpSp>
          <p:nvGrpSpPr>
            <p:cNvPr id="18462" name="Group 23"/>
            <p:cNvGrpSpPr>
              <a:grpSpLocks/>
            </p:cNvGrpSpPr>
            <p:nvPr/>
          </p:nvGrpSpPr>
          <p:grpSpPr bwMode="auto">
            <a:xfrm>
              <a:off x="624" y="1824"/>
              <a:ext cx="1406" cy="249"/>
              <a:chOff x="710" y="2487"/>
              <a:chExt cx="1406" cy="249"/>
            </a:xfrm>
          </p:grpSpPr>
          <p:sp>
            <p:nvSpPr>
              <p:cNvPr id="18463" name="Text Box 19"/>
              <p:cNvSpPr txBox="1">
                <a:spLocks noChangeArrowheads="1"/>
              </p:cNvSpPr>
              <p:nvPr/>
            </p:nvSpPr>
            <p:spPr bwMode="auto">
              <a:xfrm>
                <a:off x="710" y="2505"/>
                <a:ext cx="5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-d [ES]</a:t>
                </a:r>
              </a:p>
            </p:txBody>
          </p:sp>
          <p:sp>
            <p:nvSpPr>
              <p:cNvPr id="18464" name="Text Box 20"/>
              <p:cNvSpPr txBox="1">
                <a:spLocks noChangeArrowheads="1"/>
              </p:cNvSpPr>
              <p:nvPr/>
            </p:nvSpPr>
            <p:spPr bwMode="auto">
              <a:xfrm>
                <a:off x="1248" y="2496"/>
                <a:ext cx="3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ym typeface="Symbol" pitchFamily="18" charset="2"/>
                  </a:rPr>
                  <a:t>= K</a:t>
                </a:r>
              </a:p>
            </p:txBody>
          </p:sp>
          <p:sp>
            <p:nvSpPr>
              <p:cNvPr id="18465" name="Text Box 21"/>
              <p:cNvSpPr txBox="1">
                <a:spLocks noChangeArrowheads="1"/>
              </p:cNvSpPr>
              <p:nvPr/>
            </p:nvSpPr>
            <p:spPr bwMode="auto">
              <a:xfrm>
                <a:off x="1436" y="2487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  [ES]</a:t>
                </a:r>
              </a:p>
            </p:txBody>
          </p:sp>
          <p:sp>
            <p:nvSpPr>
              <p:cNvPr id="18466" name="Text Box 22"/>
              <p:cNvSpPr txBox="1">
                <a:spLocks noChangeArrowheads="1"/>
              </p:cNvSpPr>
              <p:nvPr/>
            </p:nvSpPr>
            <p:spPr bwMode="auto">
              <a:xfrm>
                <a:off x="1824" y="2505"/>
                <a:ext cx="2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d t</a:t>
                </a:r>
              </a:p>
            </p:txBody>
          </p:sp>
        </p:grpSp>
      </p:grp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609600" y="37338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On integration</a:t>
            </a:r>
          </a:p>
        </p:txBody>
      </p:sp>
      <p:grpSp>
        <p:nvGrpSpPr>
          <p:cNvPr id="18439" name="Group 37"/>
          <p:cNvGrpSpPr>
            <a:grpSpLocks/>
          </p:cNvGrpSpPr>
          <p:nvPr/>
        </p:nvGrpSpPr>
        <p:grpSpPr bwMode="auto">
          <a:xfrm>
            <a:off x="990600" y="2895600"/>
            <a:ext cx="1778000" cy="747713"/>
            <a:chOff x="480" y="2160"/>
            <a:chExt cx="1120" cy="471"/>
          </a:xfrm>
        </p:grpSpPr>
        <p:sp>
          <p:nvSpPr>
            <p:cNvPr id="18446" name="Text Box 26"/>
            <p:cNvSpPr txBox="1">
              <a:spLocks noChangeArrowheads="1"/>
            </p:cNvSpPr>
            <p:nvPr/>
          </p:nvSpPr>
          <p:spPr bwMode="auto">
            <a:xfrm>
              <a:off x="480" y="2178"/>
              <a:ext cx="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-d [ES]</a:t>
              </a:r>
            </a:p>
          </p:txBody>
        </p:sp>
        <p:sp>
          <p:nvSpPr>
            <p:cNvPr id="18447" name="Text Box 27"/>
            <p:cNvSpPr txBox="1">
              <a:spLocks noChangeArrowheads="1"/>
            </p:cNvSpPr>
            <p:nvPr/>
          </p:nvSpPr>
          <p:spPr bwMode="auto">
            <a:xfrm>
              <a:off x="1018" y="2169"/>
              <a:ext cx="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= K</a:t>
              </a:r>
            </a:p>
          </p:txBody>
        </p:sp>
        <p:sp>
          <p:nvSpPr>
            <p:cNvPr id="18448" name="Text Box 28"/>
            <p:cNvSpPr txBox="1">
              <a:spLocks noChangeArrowheads="1"/>
            </p:cNvSpPr>
            <p:nvPr/>
          </p:nvSpPr>
          <p:spPr bwMode="auto">
            <a:xfrm>
              <a:off x="1206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 </a:t>
              </a:r>
            </a:p>
          </p:txBody>
        </p:sp>
        <p:sp>
          <p:nvSpPr>
            <p:cNvPr id="18449" name="Text Box 29"/>
            <p:cNvSpPr txBox="1">
              <a:spLocks noChangeArrowheads="1"/>
            </p:cNvSpPr>
            <p:nvPr/>
          </p:nvSpPr>
          <p:spPr bwMode="auto">
            <a:xfrm>
              <a:off x="1308" y="217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d t</a:t>
              </a:r>
            </a:p>
          </p:txBody>
        </p:sp>
        <p:sp>
          <p:nvSpPr>
            <p:cNvPr id="18450" name="Rectangle 30"/>
            <p:cNvSpPr>
              <a:spLocks noChangeArrowheads="1"/>
            </p:cNvSpPr>
            <p:nvPr/>
          </p:nvSpPr>
          <p:spPr bwMode="auto">
            <a:xfrm>
              <a:off x="624" y="240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[ES]</a:t>
              </a:r>
            </a:p>
          </p:txBody>
        </p:sp>
        <p:sp>
          <p:nvSpPr>
            <p:cNvPr id="18451" name="Line 31"/>
            <p:cNvSpPr>
              <a:spLocks noChangeShapeType="1"/>
            </p:cNvSpPr>
            <p:nvPr/>
          </p:nvSpPr>
          <p:spPr bwMode="auto">
            <a:xfrm>
              <a:off x="624" y="240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0" name="Group 38"/>
          <p:cNvGrpSpPr>
            <a:grpSpLocks/>
          </p:cNvGrpSpPr>
          <p:nvPr/>
        </p:nvGrpSpPr>
        <p:grpSpPr bwMode="auto">
          <a:xfrm>
            <a:off x="746125" y="4114800"/>
            <a:ext cx="5360988" cy="1784350"/>
            <a:chOff x="470" y="2784"/>
            <a:chExt cx="3377" cy="1124"/>
          </a:xfrm>
        </p:grpSpPr>
        <p:sp>
          <p:nvSpPr>
            <p:cNvPr id="18442" name="Text Box 32"/>
            <p:cNvSpPr txBox="1">
              <a:spLocks noChangeArrowheads="1"/>
            </p:cNvSpPr>
            <p:nvPr/>
          </p:nvSpPr>
          <p:spPr bwMode="auto">
            <a:xfrm>
              <a:off x="564" y="2784"/>
              <a:ext cx="1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-In [ES] = Kt + C</a:t>
              </a:r>
            </a:p>
          </p:txBody>
        </p:sp>
        <p:sp>
          <p:nvSpPr>
            <p:cNvPr id="18443" name="Text Box 33"/>
            <p:cNvSpPr txBox="1">
              <a:spLocks noChangeArrowheads="1"/>
            </p:cNvSpPr>
            <p:nvPr/>
          </p:nvSpPr>
          <p:spPr bwMode="auto">
            <a:xfrm>
              <a:off x="470" y="3024"/>
              <a:ext cx="33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When t = 0,  [ ES ] = [ ES ]</a:t>
              </a:r>
              <a:r>
                <a:rPr lang="en-US" b="1" baseline="-25000"/>
                <a:t>0,    </a:t>
              </a:r>
              <a:r>
                <a:rPr lang="en-US" b="1"/>
                <a:t>then    C = -In [ES ]</a:t>
              </a:r>
              <a:r>
                <a:rPr lang="en-US" b="1" baseline="-25000"/>
                <a:t>0</a:t>
              </a:r>
            </a:p>
          </p:txBody>
        </p:sp>
        <p:sp>
          <p:nvSpPr>
            <p:cNvPr id="18444" name="Text Box 34"/>
            <p:cNvSpPr txBox="1">
              <a:spLocks noChangeArrowheads="1"/>
            </p:cNvSpPr>
            <p:nvPr/>
          </p:nvSpPr>
          <p:spPr bwMode="auto">
            <a:xfrm>
              <a:off x="576" y="3264"/>
              <a:ext cx="1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-In [ES] = Kt - In [ES ]</a:t>
              </a:r>
              <a:r>
                <a:rPr lang="en-US" b="1" baseline="-25000"/>
                <a:t>0</a:t>
              </a:r>
            </a:p>
            <a:p>
              <a:endParaRPr lang="en-US" b="1"/>
            </a:p>
          </p:txBody>
        </p:sp>
        <p:sp>
          <p:nvSpPr>
            <p:cNvPr id="18445" name="Text Box 35"/>
            <p:cNvSpPr txBox="1">
              <a:spLocks noChangeArrowheads="1"/>
            </p:cNvSpPr>
            <p:nvPr/>
          </p:nvSpPr>
          <p:spPr bwMode="auto">
            <a:xfrm>
              <a:off x="576" y="3504"/>
              <a:ext cx="160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In [ES] = -Kt +In [ES ]</a:t>
              </a:r>
              <a:r>
                <a:rPr lang="en-US" b="1" baseline="-25000"/>
                <a:t>0</a:t>
              </a:r>
            </a:p>
            <a:p>
              <a:endParaRPr lang="en-US" b="1"/>
            </a:p>
          </p:txBody>
        </p:sp>
      </p:grpSp>
      <p:sp>
        <p:nvSpPr>
          <p:cNvPr id="18441" name="Text Box 39"/>
          <p:cNvSpPr txBox="1">
            <a:spLocks noChangeArrowheads="1"/>
          </p:cNvSpPr>
          <p:nvPr/>
        </p:nvSpPr>
        <p:spPr bwMode="auto">
          <a:xfrm>
            <a:off x="1127125" y="5827713"/>
            <a:ext cx="2035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[ ES ] = [ES ]</a:t>
            </a:r>
            <a:r>
              <a:rPr lang="en-US" b="1" baseline="-25000"/>
              <a:t>0</a:t>
            </a:r>
            <a:r>
              <a:rPr lang="en-US" b="1"/>
              <a:t> e</a:t>
            </a:r>
            <a:r>
              <a:rPr lang="en-US" b="1" baseline="30000"/>
              <a:t>-Kt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2035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[ ES ] = [ES ]</a:t>
            </a:r>
            <a:r>
              <a:rPr lang="en-US" b="1" baseline="-25000"/>
              <a:t>0</a:t>
            </a:r>
            <a:r>
              <a:rPr lang="en-US" b="1"/>
              <a:t> e</a:t>
            </a:r>
            <a:r>
              <a:rPr lang="en-US" b="1" baseline="30000"/>
              <a:t>-Kt</a:t>
            </a:r>
          </a:p>
        </p:txBody>
      </p:sp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908050" y="914400"/>
            <a:ext cx="1804988" cy="1487488"/>
            <a:chOff x="572" y="935"/>
            <a:chExt cx="1137" cy="937"/>
          </a:xfrm>
        </p:grpSpPr>
        <p:grpSp>
          <p:nvGrpSpPr>
            <p:cNvPr id="19474" name="Group 9"/>
            <p:cNvGrpSpPr>
              <a:grpSpLocks/>
            </p:cNvGrpSpPr>
            <p:nvPr/>
          </p:nvGrpSpPr>
          <p:grpSpPr bwMode="auto">
            <a:xfrm>
              <a:off x="758" y="935"/>
              <a:ext cx="951" cy="448"/>
              <a:chOff x="758" y="935"/>
              <a:chExt cx="951" cy="448"/>
            </a:xfrm>
          </p:grpSpPr>
          <p:sp>
            <p:nvSpPr>
              <p:cNvPr id="19479" name="Text Box 5"/>
              <p:cNvSpPr txBox="1">
                <a:spLocks noChangeArrowheads="1"/>
              </p:cNvSpPr>
              <p:nvPr/>
            </p:nvSpPr>
            <p:spPr bwMode="auto">
              <a:xfrm>
                <a:off x="758" y="935"/>
                <a:ext cx="53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[ ES ]</a:t>
                </a:r>
                <a:r>
                  <a:rPr lang="en-US" b="1" baseline="-25000"/>
                  <a:t>0</a:t>
                </a:r>
              </a:p>
            </p:txBody>
          </p:sp>
          <p:sp>
            <p:nvSpPr>
              <p:cNvPr id="19480" name="Line 6"/>
              <p:cNvSpPr>
                <a:spLocks noChangeShapeType="1"/>
              </p:cNvSpPr>
              <p:nvPr/>
            </p:nvSpPr>
            <p:spPr bwMode="auto">
              <a:xfrm>
                <a:off x="816" y="115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Text Box 7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4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[ ES ]</a:t>
                </a:r>
              </a:p>
            </p:txBody>
          </p:sp>
          <p:sp>
            <p:nvSpPr>
              <p:cNvPr id="19482" name="Text Box 8"/>
              <p:cNvSpPr txBox="1">
                <a:spLocks noChangeArrowheads="1"/>
              </p:cNvSpPr>
              <p:nvPr/>
            </p:nvSpPr>
            <p:spPr bwMode="auto">
              <a:xfrm>
                <a:off x="1248" y="1047"/>
                <a:ext cx="4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= e </a:t>
                </a:r>
                <a:r>
                  <a:rPr lang="en-US" b="1" baseline="30000"/>
                  <a:t>Kt</a:t>
                </a:r>
              </a:p>
            </p:txBody>
          </p:sp>
        </p:grpSp>
        <p:sp>
          <p:nvSpPr>
            <p:cNvPr id="19475" name="Text Box 11"/>
            <p:cNvSpPr txBox="1">
              <a:spLocks noChangeArrowheads="1"/>
            </p:cNvSpPr>
            <p:nvPr/>
          </p:nvSpPr>
          <p:spPr bwMode="auto">
            <a:xfrm>
              <a:off x="576" y="1424"/>
              <a:ext cx="7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In [ ES ]</a:t>
              </a:r>
              <a:r>
                <a:rPr lang="en-US" b="1" baseline="-25000"/>
                <a:t>0</a:t>
              </a:r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>
              <a:off x="797" y="1641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Text Box 13"/>
            <p:cNvSpPr txBox="1">
              <a:spLocks noChangeArrowheads="1"/>
            </p:cNvSpPr>
            <p:nvPr/>
          </p:nvSpPr>
          <p:spPr bwMode="auto">
            <a:xfrm>
              <a:off x="572" y="1641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   [ ES ]</a:t>
              </a:r>
            </a:p>
          </p:txBody>
        </p:sp>
        <p:sp>
          <p:nvSpPr>
            <p:cNvPr id="19478" name="Text Box 14"/>
            <p:cNvSpPr txBox="1">
              <a:spLocks noChangeArrowheads="1"/>
            </p:cNvSpPr>
            <p:nvPr/>
          </p:nvSpPr>
          <p:spPr bwMode="auto">
            <a:xfrm>
              <a:off x="1229" y="1536"/>
              <a:ext cx="3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 Kt</a:t>
              </a:r>
              <a:endParaRPr lang="en-US" b="1" baseline="30000"/>
            </a:p>
          </p:txBody>
        </p:sp>
      </p:grpSp>
      <p:grpSp>
        <p:nvGrpSpPr>
          <p:cNvPr id="19460" name="Group 25"/>
          <p:cNvGrpSpPr>
            <a:grpSpLocks/>
          </p:cNvGrpSpPr>
          <p:nvPr/>
        </p:nvGrpSpPr>
        <p:grpSpPr bwMode="auto">
          <a:xfrm>
            <a:off x="438150" y="2438400"/>
            <a:ext cx="2660650" cy="2209800"/>
            <a:chOff x="276" y="1920"/>
            <a:chExt cx="1676" cy="1392"/>
          </a:xfrm>
        </p:grpSpPr>
        <p:sp>
          <p:nvSpPr>
            <p:cNvPr id="19465" name="Rectangle 23"/>
            <p:cNvSpPr>
              <a:spLocks noChangeArrowheads="1"/>
            </p:cNvSpPr>
            <p:nvPr/>
          </p:nvSpPr>
          <p:spPr bwMode="auto">
            <a:xfrm>
              <a:off x="720" y="2928"/>
              <a:ext cx="720" cy="384"/>
            </a:xfrm>
            <a:prstGeom prst="rect">
              <a:avLst/>
            </a:prstGeom>
            <a:solidFill>
              <a:srgbClr val="EBEB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6" name="Group 18"/>
            <p:cNvGrpSpPr>
              <a:grpSpLocks/>
            </p:cNvGrpSpPr>
            <p:nvPr/>
          </p:nvGrpSpPr>
          <p:grpSpPr bwMode="auto">
            <a:xfrm>
              <a:off x="803" y="1920"/>
              <a:ext cx="1149" cy="448"/>
              <a:chOff x="806" y="2471"/>
              <a:chExt cx="1149" cy="448"/>
            </a:xfrm>
          </p:grpSpPr>
          <p:sp>
            <p:nvSpPr>
              <p:cNvPr id="19471" name="Text Box 15"/>
              <p:cNvSpPr txBox="1">
                <a:spLocks noChangeArrowheads="1"/>
              </p:cNvSpPr>
              <p:nvPr/>
            </p:nvSpPr>
            <p:spPr bwMode="auto">
              <a:xfrm>
                <a:off x="806" y="2471"/>
                <a:ext cx="114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[ ES ]  =  [ ES ]</a:t>
                </a:r>
                <a:r>
                  <a:rPr lang="en-US" b="1" baseline="-25000"/>
                  <a:t>0</a:t>
                </a:r>
              </a:p>
            </p:txBody>
          </p:sp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>
                <a:off x="1488" y="268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Text Box 17"/>
              <p:cNvSpPr txBox="1">
                <a:spLocks noChangeArrowheads="1"/>
              </p:cNvSpPr>
              <p:nvPr/>
            </p:nvSpPr>
            <p:spPr bwMode="auto">
              <a:xfrm>
                <a:off x="1532" y="2688"/>
                <a:ext cx="1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e</a:t>
                </a:r>
              </a:p>
            </p:txBody>
          </p:sp>
        </p:grpSp>
        <p:sp>
          <p:nvSpPr>
            <p:cNvPr id="19467" name="Text Box 19"/>
            <p:cNvSpPr txBox="1">
              <a:spLocks noChangeArrowheads="1"/>
            </p:cNvSpPr>
            <p:nvPr/>
          </p:nvSpPr>
          <p:spPr bwMode="auto">
            <a:xfrm>
              <a:off x="276" y="1920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When</a:t>
              </a:r>
            </a:p>
          </p:txBody>
        </p:sp>
        <p:sp>
          <p:nvSpPr>
            <p:cNvPr id="19468" name="Text Box 20"/>
            <p:cNvSpPr txBox="1">
              <a:spLocks noChangeArrowheads="1"/>
            </p:cNvSpPr>
            <p:nvPr/>
          </p:nvSpPr>
          <p:spPr bwMode="auto">
            <a:xfrm>
              <a:off x="752" y="2361"/>
              <a:ext cx="5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Kt = 1</a:t>
              </a:r>
            </a:p>
          </p:txBody>
        </p:sp>
        <p:sp>
          <p:nvSpPr>
            <p:cNvPr id="19469" name="Text Box 21"/>
            <p:cNvSpPr txBox="1">
              <a:spLocks noChangeArrowheads="1"/>
            </p:cNvSpPr>
            <p:nvPr/>
          </p:nvSpPr>
          <p:spPr bwMode="auto">
            <a:xfrm>
              <a:off x="768" y="2688"/>
              <a:ext cx="5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 = 1/K</a:t>
              </a:r>
            </a:p>
          </p:txBody>
        </p:sp>
        <p:sp>
          <p:nvSpPr>
            <p:cNvPr id="19470" name="Text Box 22"/>
            <p:cNvSpPr txBox="1">
              <a:spLocks noChangeArrowheads="1"/>
            </p:cNvSpPr>
            <p:nvPr/>
          </p:nvSpPr>
          <p:spPr bwMode="auto">
            <a:xfrm>
              <a:off x="777" y="2906"/>
              <a:ext cx="5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ym typeface="Symbol" pitchFamily="18" charset="2"/>
                </a:rPr>
                <a:t></a:t>
              </a:r>
              <a:r>
                <a:rPr lang="en-US" b="1">
                  <a:sym typeface="Symbol" pitchFamily="18" charset="2"/>
                </a:rPr>
                <a:t> =1/K</a:t>
              </a:r>
            </a:p>
          </p:txBody>
        </p:sp>
      </p:grpSp>
      <p:sp>
        <p:nvSpPr>
          <p:cNvPr id="19461" name="Text Box 27"/>
          <p:cNvSpPr txBox="1">
            <a:spLocks noChangeArrowheads="1"/>
          </p:cNvSpPr>
          <p:nvPr/>
        </p:nvSpPr>
        <p:spPr bwMode="auto">
          <a:xfrm>
            <a:off x="898525" y="4997450"/>
            <a:ext cx="76501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FF"/>
                </a:solidFill>
              </a:rPr>
              <a:t>“ We can define life time (</a:t>
            </a:r>
            <a:r>
              <a:rPr lang="en-US" b="1" i="1">
                <a:solidFill>
                  <a:srgbClr val="0000FF"/>
                </a:solidFill>
                <a:sym typeface="Symbol" pitchFamily="18" charset="2"/>
              </a:rPr>
              <a:t> ) as time necessary for the concentration </a:t>
            </a:r>
          </a:p>
          <a:p>
            <a:r>
              <a:rPr lang="en-US" b="1" i="1">
                <a:solidFill>
                  <a:srgbClr val="0000FF"/>
                </a:solidFill>
                <a:sym typeface="Symbol" pitchFamily="18" charset="2"/>
              </a:rPr>
              <a:t>    of excited molecules to diminish to 1/</a:t>
            </a:r>
            <a:r>
              <a:rPr lang="en-US" sz="2000" b="1" i="1">
                <a:solidFill>
                  <a:srgbClr val="0000FF"/>
                </a:solidFill>
                <a:sym typeface="Symbol" pitchFamily="18" charset="2"/>
              </a:rPr>
              <a:t>e</a:t>
            </a:r>
            <a:r>
              <a:rPr lang="en-US" b="1" i="1">
                <a:solidFill>
                  <a:srgbClr val="0000FF"/>
                </a:solidFill>
                <a:sym typeface="Symbol" pitchFamily="18" charset="2"/>
              </a:rPr>
              <a:t> of its initial value “</a:t>
            </a:r>
          </a:p>
        </p:txBody>
      </p:sp>
      <p:grpSp>
        <p:nvGrpSpPr>
          <p:cNvPr id="19462" name="Group 30"/>
          <p:cNvGrpSpPr>
            <a:grpSpLocks/>
          </p:cNvGrpSpPr>
          <p:nvPr/>
        </p:nvGrpSpPr>
        <p:grpSpPr bwMode="auto">
          <a:xfrm>
            <a:off x="4495800" y="3962400"/>
            <a:ext cx="2365375" cy="522288"/>
            <a:chOff x="2791" y="1966"/>
            <a:chExt cx="1490" cy="329"/>
          </a:xfrm>
        </p:grpSpPr>
        <p:sp>
          <p:nvSpPr>
            <p:cNvPr id="19463" name="Rectangle 28"/>
            <p:cNvSpPr>
              <a:spLocks noChangeArrowheads="1"/>
            </p:cNvSpPr>
            <p:nvPr/>
          </p:nvSpPr>
          <p:spPr bwMode="auto">
            <a:xfrm>
              <a:off x="2791" y="1966"/>
              <a:ext cx="14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ym typeface="Symbol" pitchFamily="18" charset="2"/>
                </a:rPr>
                <a:t>  </a:t>
              </a:r>
              <a:r>
                <a:rPr lang="en-US" b="1">
                  <a:sym typeface="Symbol" pitchFamily="18" charset="2"/>
                </a:rPr>
                <a:t>Average life time</a:t>
              </a:r>
            </a:p>
          </p:txBody>
        </p:sp>
        <p:sp>
          <p:nvSpPr>
            <p:cNvPr id="19464" name="Text Box 29"/>
            <p:cNvSpPr txBox="1">
              <a:spLocks noChangeArrowheads="1"/>
            </p:cNvSpPr>
            <p:nvPr/>
          </p:nvSpPr>
          <p:spPr bwMode="auto">
            <a:xfrm>
              <a:off x="2920" y="2064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0"/>
          <p:cNvSpPr>
            <a:spLocks noChangeArrowheads="1"/>
          </p:cNvSpPr>
          <p:nvPr/>
        </p:nvSpPr>
        <p:spPr bwMode="auto">
          <a:xfrm>
            <a:off x="3276600" y="5638800"/>
            <a:ext cx="1676400" cy="838200"/>
          </a:xfrm>
          <a:prstGeom prst="rect">
            <a:avLst/>
          </a:prstGeom>
          <a:solidFill>
            <a:srgbClr val="EBE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990600" y="152400"/>
            <a:ext cx="1273175" cy="744538"/>
            <a:chOff x="1754" y="1559"/>
            <a:chExt cx="802" cy="469"/>
          </a:xfrm>
        </p:grpSpPr>
        <p:sp>
          <p:nvSpPr>
            <p:cNvPr id="20525" name="Text Box 4"/>
            <p:cNvSpPr txBox="1">
              <a:spLocks noChangeArrowheads="1"/>
            </p:cNvSpPr>
            <p:nvPr/>
          </p:nvSpPr>
          <p:spPr bwMode="auto">
            <a:xfrm>
              <a:off x="1910" y="1559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ym typeface="Symbol" pitchFamily="18" charset="2"/>
                </a:rPr>
                <a:t>      1</a:t>
              </a:r>
            </a:p>
            <a:p>
              <a:endParaRPr lang="en-US" b="1">
                <a:sym typeface="Symbol" pitchFamily="18" charset="2"/>
              </a:endParaRPr>
            </a:p>
          </p:txBody>
        </p:sp>
        <p:sp>
          <p:nvSpPr>
            <p:cNvPr id="20526" name="Text Box 5"/>
            <p:cNvSpPr txBox="1">
              <a:spLocks noChangeArrowheads="1"/>
            </p:cNvSpPr>
            <p:nvPr/>
          </p:nvSpPr>
          <p:spPr bwMode="auto">
            <a:xfrm>
              <a:off x="2056" y="1740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ym typeface="Symbol" pitchFamily="18" charset="2"/>
                </a:rPr>
                <a:t> </a:t>
              </a:r>
              <a:r>
                <a:rPr lang="en-US" sz="2400">
                  <a:sym typeface="Symbol" pitchFamily="18" charset="2"/>
                </a:rPr>
                <a:t>K </a:t>
              </a:r>
              <a:r>
                <a:rPr lang="en-US" sz="2400" b="1" baseline="-25000">
                  <a:sym typeface="Symbol" pitchFamily="18" charset="2"/>
                </a:rPr>
                <a:t>i</a:t>
              </a:r>
            </a:p>
          </p:txBody>
        </p:sp>
        <p:sp>
          <p:nvSpPr>
            <p:cNvPr id="20527" name="Line 6"/>
            <p:cNvSpPr>
              <a:spLocks noChangeShapeType="1"/>
            </p:cNvSpPr>
            <p:nvPr/>
          </p:nvSpPr>
          <p:spPr bwMode="auto">
            <a:xfrm>
              <a:off x="2160" y="177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Text Box 7"/>
            <p:cNvSpPr txBox="1">
              <a:spLocks noChangeArrowheads="1"/>
            </p:cNvSpPr>
            <p:nvPr/>
          </p:nvSpPr>
          <p:spPr bwMode="auto">
            <a:xfrm>
              <a:off x="1912" y="1652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=</a:t>
              </a:r>
            </a:p>
          </p:txBody>
        </p:sp>
        <p:sp>
          <p:nvSpPr>
            <p:cNvPr id="20529" name="Text Box 8"/>
            <p:cNvSpPr txBox="1">
              <a:spLocks noChangeArrowheads="1"/>
            </p:cNvSpPr>
            <p:nvPr/>
          </p:nvSpPr>
          <p:spPr bwMode="auto">
            <a:xfrm>
              <a:off x="1754" y="1593"/>
              <a:ext cx="2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ym typeface="Symbol" pitchFamily="18" charset="2"/>
                </a:rPr>
                <a:t></a:t>
              </a:r>
            </a:p>
          </p:txBody>
        </p:sp>
      </p:grp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1243013" y="877888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          1</a:t>
            </a:r>
          </a:p>
          <a:p>
            <a:endParaRPr lang="en-US" b="1">
              <a:sym typeface="Symbol" pitchFamily="18" charset="2"/>
            </a:endParaRP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1474788" y="1295400"/>
            <a:ext cx="1227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K</a:t>
            </a:r>
            <a:r>
              <a:rPr lang="en-US" sz="2400" b="1" baseline="-25000">
                <a:sym typeface="Symbol" pitchFamily="18" charset="2"/>
              </a:rPr>
              <a:t>r </a:t>
            </a:r>
            <a:r>
              <a:rPr lang="en-US" sz="2400" b="1">
                <a:sym typeface="Symbol" pitchFamily="18" charset="2"/>
              </a:rPr>
              <a:t>+ K</a:t>
            </a:r>
            <a:r>
              <a:rPr lang="en-US" sz="2400" b="1" baseline="-25000">
                <a:sym typeface="Symbol" pitchFamily="18" charset="2"/>
              </a:rPr>
              <a:t>nr</a:t>
            </a:r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639888" y="1222375"/>
            <a:ext cx="762000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1246188" y="1025525"/>
            <a:ext cx="331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=</a:t>
            </a:r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995363" y="931863"/>
            <a:ext cx="33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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3808413" y="103028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(2)</a:t>
            </a:r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>
            <a:off x="2778125" y="12588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533400" y="1905000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Intrinsic or Natural life time</a:t>
            </a:r>
          </a:p>
        </p:txBody>
      </p:sp>
      <p:grpSp>
        <p:nvGrpSpPr>
          <p:cNvPr id="20492" name="Group 31"/>
          <p:cNvGrpSpPr>
            <a:grpSpLocks/>
          </p:cNvGrpSpPr>
          <p:nvPr/>
        </p:nvGrpSpPr>
        <p:grpSpPr bwMode="auto">
          <a:xfrm>
            <a:off x="912813" y="2452688"/>
            <a:ext cx="3146425" cy="900112"/>
            <a:chOff x="575" y="2313"/>
            <a:chExt cx="1982" cy="567"/>
          </a:xfrm>
        </p:grpSpPr>
        <p:grpSp>
          <p:nvGrpSpPr>
            <p:cNvPr id="20517" name="Group 27"/>
            <p:cNvGrpSpPr>
              <a:grpSpLocks/>
            </p:cNvGrpSpPr>
            <p:nvPr/>
          </p:nvGrpSpPr>
          <p:grpSpPr bwMode="auto">
            <a:xfrm>
              <a:off x="575" y="2313"/>
              <a:ext cx="1034" cy="567"/>
              <a:chOff x="575" y="2313"/>
              <a:chExt cx="1034" cy="567"/>
            </a:xfrm>
          </p:grpSpPr>
          <p:sp>
            <p:nvSpPr>
              <p:cNvPr id="20520" name="Text Box 22"/>
              <p:cNvSpPr txBox="1">
                <a:spLocks noChangeArrowheads="1"/>
              </p:cNvSpPr>
              <p:nvPr/>
            </p:nvSpPr>
            <p:spPr bwMode="auto">
              <a:xfrm>
                <a:off x="879" y="2363"/>
                <a:ext cx="59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ym typeface="Symbol" pitchFamily="18" charset="2"/>
                  </a:rPr>
                  <a:t>          1</a:t>
                </a:r>
              </a:p>
              <a:p>
                <a:endParaRPr lang="en-US" b="1">
                  <a:sym typeface="Symbol" pitchFamily="18" charset="2"/>
                </a:endParaRPr>
              </a:p>
            </p:txBody>
          </p:sp>
          <p:sp>
            <p:nvSpPr>
              <p:cNvPr id="20521" name="Text Box 23"/>
              <p:cNvSpPr txBox="1">
                <a:spLocks noChangeArrowheads="1"/>
              </p:cNvSpPr>
              <p:nvPr/>
            </p:nvSpPr>
            <p:spPr bwMode="auto">
              <a:xfrm>
                <a:off x="1231" y="2592"/>
                <a:ext cx="30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ym typeface="Symbol" pitchFamily="18" charset="2"/>
                  </a:rPr>
                  <a:t>K</a:t>
                </a:r>
                <a:r>
                  <a:rPr lang="en-US" sz="2400" b="1" baseline="-25000">
                    <a:sym typeface="Symbol" pitchFamily="18" charset="2"/>
                  </a:rPr>
                  <a:t>r</a:t>
                </a:r>
              </a:p>
            </p:txBody>
          </p:sp>
          <p:sp>
            <p:nvSpPr>
              <p:cNvPr id="20522" name="Line 24"/>
              <p:cNvSpPr>
                <a:spLocks noChangeShapeType="1"/>
              </p:cNvSpPr>
              <p:nvPr/>
            </p:nvSpPr>
            <p:spPr bwMode="auto">
              <a:xfrm>
                <a:off x="1129" y="2580"/>
                <a:ext cx="480" cy="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Text Box 25"/>
              <p:cNvSpPr txBox="1">
                <a:spLocks noChangeArrowheads="1"/>
              </p:cNvSpPr>
              <p:nvPr/>
            </p:nvSpPr>
            <p:spPr bwMode="auto">
              <a:xfrm>
                <a:off x="881" y="2456"/>
                <a:ext cx="2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=</a:t>
                </a:r>
              </a:p>
            </p:txBody>
          </p:sp>
          <p:sp>
            <p:nvSpPr>
              <p:cNvPr id="20524" name="Text Box 26"/>
              <p:cNvSpPr txBox="1">
                <a:spLocks noChangeArrowheads="1"/>
              </p:cNvSpPr>
              <p:nvPr/>
            </p:nvSpPr>
            <p:spPr bwMode="auto">
              <a:xfrm>
                <a:off x="575" y="2313"/>
                <a:ext cx="43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ym typeface="Symbol" pitchFamily="18" charset="2"/>
                  </a:rPr>
                  <a:t></a:t>
                </a:r>
                <a:r>
                  <a:rPr lang="en-US" sz="2800" b="1" baseline="-25000">
                    <a:sym typeface="Symbol" pitchFamily="18" charset="2"/>
                  </a:rPr>
                  <a:t>n   </a:t>
                </a:r>
              </a:p>
            </p:txBody>
          </p:sp>
        </p:grpSp>
        <p:sp>
          <p:nvSpPr>
            <p:cNvPr id="20518" name="Text Box 28"/>
            <p:cNvSpPr txBox="1">
              <a:spLocks noChangeArrowheads="1"/>
            </p:cNvSpPr>
            <p:nvPr/>
          </p:nvSpPr>
          <p:spPr bwMode="auto">
            <a:xfrm>
              <a:off x="2246" y="2448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(3)</a:t>
              </a:r>
            </a:p>
          </p:txBody>
        </p:sp>
        <p:sp>
          <p:nvSpPr>
            <p:cNvPr id="20519" name="Line 30"/>
            <p:cNvSpPr>
              <a:spLocks noChangeShapeType="1"/>
            </p:cNvSpPr>
            <p:nvPr/>
          </p:nvSpPr>
          <p:spPr bwMode="auto">
            <a:xfrm>
              <a:off x="1728" y="259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3" name="Group 43"/>
          <p:cNvGrpSpPr>
            <a:grpSpLocks/>
          </p:cNvGrpSpPr>
          <p:nvPr/>
        </p:nvGrpSpPr>
        <p:grpSpPr bwMode="auto">
          <a:xfrm>
            <a:off x="5029200" y="2422525"/>
            <a:ext cx="3867150" cy="930275"/>
            <a:chOff x="3168" y="1296"/>
            <a:chExt cx="2436" cy="586"/>
          </a:xfrm>
        </p:grpSpPr>
        <p:sp>
          <p:nvSpPr>
            <p:cNvPr id="20508" name="Text Box 33"/>
            <p:cNvSpPr txBox="1">
              <a:spLocks noChangeArrowheads="1"/>
            </p:cNvSpPr>
            <p:nvPr/>
          </p:nvSpPr>
          <p:spPr bwMode="auto">
            <a:xfrm>
              <a:off x="3400" y="1449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  <p:sp>
          <p:nvSpPr>
            <p:cNvPr id="20509" name="Line 34"/>
            <p:cNvSpPr>
              <a:spLocks noChangeShapeType="1"/>
            </p:cNvSpPr>
            <p:nvPr/>
          </p:nvSpPr>
          <p:spPr bwMode="auto">
            <a:xfrm>
              <a:off x="3648" y="1584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Text Box 35"/>
            <p:cNvSpPr txBox="1">
              <a:spLocks noChangeArrowheads="1"/>
            </p:cNvSpPr>
            <p:nvPr/>
          </p:nvSpPr>
          <p:spPr bwMode="auto">
            <a:xfrm>
              <a:off x="3904" y="1296"/>
              <a:ext cx="3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K </a:t>
              </a:r>
              <a:r>
                <a:rPr lang="en-US" sz="2000" b="1" baseline="-25000"/>
                <a:t>r</a:t>
              </a:r>
            </a:p>
          </p:txBody>
        </p:sp>
        <p:sp>
          <p:nvSpPr>
            <p:cNvPr id="20511" name="Text Box 36"/>
            <p:cNvSpPr txBox="1">
              <a:spLocks noChangeArrowheads="1"/>
            </p:cNvSpPr>
            <p:nvPr/>
          </p:nvSpPr>
          <p:spPr bwMode="auto">
            <a:xfrm>
              <a:off x="3642" y="1584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K </a:t>
              </a:r>
              <a:r>
                <a:rPr lang="en-US" sz="2000" b="1" baseline="-25000"/>
                <a:t>r </a:t>
              </a:r>
            </a:p>
          </p:txBody>
        </p:sp>
        <p:sp>
          <p:nvSpPr>
            <p:cNvPr id="20512" name="Text Box 37"/>
            <p:cNvSpPr txBox="1">
              <a:spLocks noChangeArrowheads="1"/>
            </p:cNvSpPr>
            <p:nvPr/>
          </p:nvSpPr>
          <p:spPr bwMode="auto">
            <a:xfrm>
              <a:off x="3978" y="159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+</a:t>
              </a:r>
            </a:p>
          </p:txBody>
        </p:sp>
        <p:sp>
          <p:nvSpPr>
            <p:cNvPr id="20513" name="Text Box 38"/>
            <p:cNvSpPr txBox="1">
              <a:spLocks noChangeArrowheads="1"/>
            </p:cNvSpPr>
            <p:nvPr/>
          </p:nvSpPr>
          <p:spPr bwMode="auto">
            <a:xfrm>
              <a:off x="4218" y="1594"/>
              <a:ext cx="4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K </a:t>
              </a:r>
              <a:r>
                <a:rPr lang="en-US" sz="2000" b="1" baseline="-25000"/>
                <a:t>n r </a:t>
              </a:r>
            </a:p>
          </p:txBody>
        </p:sp>
        <p:sp>
          <p:nvSpPr>
            <p:cNvPr id="20514" name="Text Box 39"/>
            <p:cNvSpPr txBox="1">
              <a:spLocks noChangeArrowheads="1"/>
            </p:cNvSpPr>
            <p:nvPr/>
          </p:nvSpPr>
          <p:spPr bwMode="auto">
            <a:xfrm>
              <a:off x="3168" y="1439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Q</a:t>
              </a:r>
            </a:p>
          </p:txBody>
        </p:sp>
        <p:sp>
          <p:nvSpPr>
            <p:cNvPr id="20515" name="Text Box 41"/>
            <p:cNvSpPr txBox="1">
              <a:spLocks noChangeArrowheads="1"/>
            </p:cNvSpPr>
            <p:nvPr/>
          </p:nvSpPr>
          <p:spPr bwMode="auto">
            <a:xfrm>
              <a:off x="5232" y="1392"/>
              <a:ext cx="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( 1 )</a:t>
              </a:r>
            </a:p>
          </p:txBody>
        </p:sp>
        <p:sp>
          <p:nvSpPr>
            <p:cNvPr id="20516" name="Line 42"/>
            <p:cNvSpPr>
              <a:spLocks noChangeShapeType="1"/>
            </p:cNvSpPr>
            <p:nvPr/>
          </p:nvSpPr>
          <p:spPr bwMode="auto">
            <a:xfrm>
              <a:off x="4944" y="153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4" name="Text Box 44"/>
          <p:cNvSpPr txBox="1">
            <a:spLocks noChangeArrowheads="1"/>
          </p:cNvSpPr>
          <p:nvPr/>
        </p:nvSpPr>
        <p:spPr bwMode="auto">
          <a:xfrm>
            <a:off x="666750" y="335280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On comparing equations (1), (2), (3).</a:t>
            </a:r>
          </a:p>
        </p:txBody>
      </p:sp>
      <p:sp>
        <p:nvSpPr>
          <p:cNvPr id="20495" name="Text Box 45"/>
          <p:cNvSpPr txBox="1">
            <a:spLocks noChangeArrowheads="1"/>
          </p:cNvSpPr>
          <p:nvPr/>
        </p:nvSpPr>
        <p:spPr bwMode="auto">
          <a:xfrm>
            <a:off x="1295400" y="3810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Q = K </a:t>
            </a:r>
            <a:r>
              <a:rPr lang="en-US" sz="2800" b="1" baseline="-25000"/>
              <a:t>r</a:t>
            </a:r>
            <a:r>
              <a:rPr lang="en-US" sz="2800" b="1"/>
              <a:t>  </a:t>
            </a:r>
            <a:r>
              <a:rPr lang="en-US" sz="2800">
                <a:sym typeface="Symbol" pitchFamily="18" charset="2"/>
              </a:rPr>
              <a:t></a:t>
            </a:r>
          </a:p>
        </p:txBody>
      </p:sp>
      <p:sp>
        <p:nvSpPr>
          <p:cNvPr id="20496" name="Text Box 46"/>
          <p:cNvSpPr txBox="1">
            <a:spLocks noChangeArrowheads="1"/>
          </p:cNvSpPr>
          <p:nvPr/>
        </p:nvSpPr>
        <p:spPr bwMode="auto">
          <a:xfrm>
            <a:off x="1431925" y="4403725"/>
            <a:ext cx="60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</a:t>
            </a:r>
            <a:r>
              <a:rPr lang="en-US" sz="2400" b="1">
                <a:sym typeface="Symbol" pitchFamily="18" charset="2"/>
              </a:rPr>
              <a:t> =</a:t>
            </a:r>
          </a:p>
        </p:txBody>
      </p:sp>
      <p:sp>
        <p:nvSpPr>
          <p:cNvPr id="20497" name="Text Box 47"/>
          <p:cNvSpPr txBox="1">
            <a:spLocks noChangeArrowheads="1"/>
          </p:cNvSpPr>
          <p:nvPr/>
        </p:nvSpPr>
        <p:spPr bwMode="auto">
          <a:xfrm>
            <a:off x="1981200" y="4419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Q</a:t>
            </a:r>
          </a:p>
        </p:txBody>
      </p:sp>
      <p:sp>
        <p:nvSpPr>
          <p:cNvPr id="20498" name="Line 48"/>
          <p:cNvSpPr>
            <a:spLocks noChangeShapeType="1"/>
          </p:cNvSpPr>
          <p:nvPr/>
        </p:nvSpPr>
        <p:spPr bwMode="auto">
          <a:xfrm>
            <a:off x="2057400" y="480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49"/>
          <p:cNvSpPr txBox="1">
            <a:spLocks noChangeArrowheads="1"/>
          </p:cNvSpPr>
          <p:nvPr/>
        </p:nvSpPr>
        <p:spPr bwMode="auto">
          <a:xfrm>
            <a:off x="1981200" y="4784725"/>
            <a:ext cx="501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K </a:t>
            </a:r>
            <a:r>
              <a:rPr lang="en-US" sz="2000" b="1" baseline="-25000"/>
              <a:t>r</a:t>
            </a:r>
          </a:p>
        </p:txBody>
      </p:sp>
      <p:sp>
        <p:nvSpPr>
          <p:cNvPr id="20500" name="Line 50"/>
          <p:cNvSpPr>
            <a:spLocks noChangeShapeType="1"/>
          </p:cNvSpPr>
          <p:nvPr/>
        </p:nvSpPr>
        <p:spPr bwMode="auto">
          <a:xfrm>
            <a:off x="2590800" y="48006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Text Box 51"/>
          <p:cNvSpPr txBox="1">
            <a:spLocks noChangeArrowheads="1"/>
          </p:cNvSpPr>
          <p:nvPr/>
        </p:nvSpPr>
        <p:spPr bwMode="auto">
          <a:xfrm>
            <a:off x="3429000" y="45862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(4)</a:t>
            </a:r>
          </a:p>
        </p:txBody>
      </p:sp>
      <p:sp>
        <p:nvSpPr>
          <p:cNvPr id="20502" name="Text Box 52"/>
          <p:cNvSpPr txBox="1">
            <a:spLocks noChangeArrowheads="1"/>
          </p:cNvSpPr>
          <p:nvPr/>
        </p:nvSpPr>
        <p:spPr bwMode="auto">
          <a:xfrm>
            <a:off x="819150" y="5181600"/>
            <a:ext cx="368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00"/>
                </a:solidFill>
              </a:rPr>
              <a:t>On comparing equations (4), (3).</a:t>
            </a:r>
          </a:p>
        </p:txBody>
      </p:sp>
      <p:sp>
        <p:nvSpPr>
          <p:cNvPr id="20503" name="Text Box 53"/>
          <p:cNvSpPr txBox="1">
            <a:spLocks noChangeArrowheads="1"/>
          </p:cNvSpPr>
          <p:nvPr/>
        </p:nvSpPr>
        <p:spPr bwMode="auto">
          <a:xfrm>
            <a:off x="1127125" y="5622925"/>
            <a:ext cx="122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</a:t>
            </a:r>
            <a:r>
              <a:rPr lang="en-US" sz="2000" b="1">
                <a:sym typeface="Symbol" pitchFamily="18" charset="2"/>
              </a:rPr>
              <a:t> = Q </a:t>
            </a:r>
            <a:r>
              <a:rPr lang="en-US" sz="2800" b="1">
                <a:sym typeface="Symbol" pitchFamily="18" charset="2"/>
              </a:rPr>
              <a:t></a:t>
            </a:r>
            <a:r>
              <a:rPr lang="en-US" sz="2000" b="1" baseline="-25000">
                <a:sym typeface="Symbol" pitchFamily="18" charset="2"/>
              </a:rPr>
              <a:t>n</a:t>
            </a:r>
            <a:r>
              <a:rPr lang="en-US" sz="2000" b="1">
                <a:sym typeface="Symbol" pitchFamily="18" charset="2"/>
              </a:rPr>
              <a:t> </a:t>
            </a:r>
          </a:p>
        </p:txBody>
      </p:sp>
      <p:sp>
        <p:nvSpPr>
          <p:cNvPr id="20504" name="Text Box 56"/>
          <p:cNvSpPr txBox="1">
            <a:spLocks noChangeArrowheads="1"/>
          </p:cNvSpPr>
          <p:nvPr/>
        </p:nvSpPr>
        <p:spPr bwMode="auto">
          <a:xfrm>
            <a:off x="3413125" y="5775325"/>
            <a:ext cx="66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</a:t>
            </a:r>
            <a:r>
              <a:rPr lang="en-US" sz="2400" b="1" baseline="-25000">
                <a:sym typeface="Symbol" pitchFamily="18" charset="2"/>
              </a:rPr>
              <a:t>n</a:t>
            </a:r>
            <a:r>
              <a:rPr lang="en-US" b="1">
                <a:sym typeface="Symbol" pitchFamily="18" charset="2"/>
              </a:rPr>
              <a:t> =</a:t>
            </a:r>
          </a:p>
        </p:txBody>
      </p:sp>
      <p:sp>
        <p:nvSpPr>
          <p:cNvPr id="20505" name="Text Box 57"/>
          <p:cNvSpPr txBox="1">
            <a:spLocks noChangeArrowheads="1"/>
          </p:cNvSpPr>
          <p:nvPr/>
        </p:nvSpPr>
        <p:spPr bwMode="auto">
          <a:xfrm>
            <a:off x="4156075" y="5562600"/>
            <a:ext cx="33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Symbol" pitchFamily="18" charset="2"/>
              </a:rPr>
              <a:t></a:t>
            </a:r>
          </a:p>
        </p:txBody>
      </p:sp>
      <p:sp>
        <p:nvSpPr>
          <p:cNvPr id="20506" name="Line 58"/>
          <p:cNvSpPr>
            <a:spLocks noChangeShapeType="1"/>
          </p:cNvSpPr>
          <p:nvPr/>
        </p:nvSpPr>
        <p:spPr bwMode="auto">
          <a:xfrm>
            <a:off x="4114800" y="6096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Text Box 59"/>
          <p:cNvSpPr txBox="1">
            <a:spLocks noChangeArrowheads="1"/>
          </p:cNvSpPr>
          <p:nvPr/>
        </p:nvSpPr>
        <p:spPr bwMode="auto">
          <a:xfrm>
            <a:off x="4114800" y="60801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4"/>
          <p:cNvGrpSpPr>
            <a:grpSpLocks/>
          </p:cNvGrpSpPr>
          <p:nvPr/>
        </p:nvGrpSpPr>
        <p:grpSpPr bwMode="auto">
          <a:xfrm>
            <a:off x="228600" y="952500"/>
            <a:ext cx="8610600" cy="4848225"/>
            <a:chOff x="144" y="600"/>
            <a:chExt cx="5424" cy="3054"/>
          </a:xfrm>
        </p:grpSpPr>
        <p:sp>
          <p:nvSpPr>
            <p:cNvPr id="11267" name="Line 11"/>
            <p:cNvSpPr>
              <a:spLocks noChangeShapeType="1"/>
            </p:cNvSpPr>
            <p:nvPr/>
          </p:nvSpPr>
          <p:spPr bwMode="auto">
            <a:xfrm>
              <a:off x="1392" y="1200"/>
              <a:ext cx="2784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Line 16"/>
            <p:cNvSpPr>
              <a:spLocks noChangeShapeType="1"/>
            </p:cNvSpPr>
            <p:nvPr/>
          </p:nvSpPr>
          <p:spPr bwMode="auto">
            <a:xfrm>
              <a:off x="2880" y="912"/>
              <a:ext cx="0" cy="2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Line 17"/>
            <p:cNvSpPr>
              <a:spLocks noChangeShapeType="1"/>
            </p:cNvSpPr>
            <p:nvPr/>
          </p:nvSpPr>
          <p:spPr bwMode="auto">
            <a:xfrm>
              <a:off x="1392" y="1200"/>
              <a:ext cx="0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Line 19"/>
            <p:cNvSpPr>
              <a:spLocks noChangeShapeType="1"/>
            </p:cNvSpPr>
            <p:nvPr/>
          </p:nvSpPr>
          <p:spPr bwMode="auto">
            <a:xfrm>
              <a:off x="4176" y="1200"/>
              <a:ext cx="0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144" y="600"/>
              <a:ext cx="5424" cy="3054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                              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Modes of dissipation of energy</a:t>
              </a:r>
            </a:p>
            <a:p>
              <a:pPr marL="342900" indent="-342900"/>
              <a:endParaRPr lang="en-US" sz="24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marL="342900" indent="-342900"/>
              <a:endParaRPr lang="en-US" sz="24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marL="342900" indent="-342900"/>
              <a:endParaRPr lang="en-US" sz="24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marL="342900" indent="-342900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Non radiative deactivation              Radiative deactivation</a:t>
              </a:r>
            </a:p>
            <a:p>
              <a:pPr marL="342900" indent="-342900"/>
              <a:endParaRPr lang="en-US" sz="2400" b="1" u="sng">
                <a:solidFill>
                  <a:srgbClr val="0000FF"/>
                </a:solidFill>
                <a:latin typeface="Times New Roman" pitchFamily="18" charset="0"/>
              </a:endParaRPr>
            </a:p>
            <a:p>
              <a:pPr marL="342900" indent="-342900"/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    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(1) Vibrational relaxation              (1) Fluorescence </a:t>
              </a:r>
            </a:p>
            <a:p>
              <a:pPr marL="342900" indent="-342900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     (2) Internal conversion                   (2) Phosphorescence </a:t>
              </a:r>
            </a:p>
            <a:p>
              <a:pPr marL="342900" indent="-342900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     (3) Intersystem crossing</a:t>
              </a:r>
            </a:p>
            <a:p>
              <a:pPr marL="342900" indent="-342900"/>
              <a:endParaRPr lang="en-US" sz="24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marL="342900" indent="-342900"/>
              <a:endParaRPr lang="en-US" sz="240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marL="342900" indent="-342900"/>
              <a:endParaRPr lang="en-US" sz="2400" u="sng">
                <a:solidFill>
                  <a:srgbClr val="0000FF"/>
                </a:solidFill>
                <a:latin typeface="Times New Roman" pitchFamily="18" charset="0"/>
              </a:endParaRPr>
            </a:p>
            <a:p>
              <a:pPr marL="342900" indent="-342900"/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</a:rPr>
                <a:t>     </a:t>
              </a:r>
            </a:p>
          </p:txBody>
        </p:sp>
        <p:sp>
          <p:nvSpPr>
            <p:cNvPr id="11272" name="Line 23"/>
            <p:cNvSpPr>
              <a:spLocks noChangeShapeType="1"/>
            </p:cNvSpPr>
            <p:nvPr/>
          </p:nvSpPr>
          <p:spPr bwMode="auto">
            <a:xfrm>
              <a:off x="1392" y="1200"/>
              <a:ext cx="1488" cy="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3657600" y="2667000"/>
            <a:ext cx="182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27125" y="727075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Vibrational relaxation</a:t>
            </a:r>
          </a:p>
        </p:txBody>
      </p:sp>
      <p:grpSp>
        <p:nvGrpSpPr>
          <p:cNvPr id="1029" name="Group 58"/>
          <p:cNvGrpSpPr>
            <a:grpSpLocks/>
          </p:cNvGrpSpPr>
          <p:nvPr/>
        </p:nvGrpSpPr>
        <p:grpSpPr bwMode="auto">
          <a:xfrm>
            <a:off x="1371600" y="2514600"/>
            <a:ext cx="1752600" cy="1905000"/>
            <a:chOff x="384" y="1584"/>
            <a:chExt cx="1104" cy="1200"/>
          </a:xfrm>
        </p:grpSpPr>
        <p:grpSp>
          <p:nvGrpSpPr>
            <p:cNvPr id="1070" name="Group 17"/>
            <p:cNvGrpSpPr>
              <a:grpSpLocks/>
            </p:cNvGrpSpPr>
            <p:nvPr/>
          </p:nvGrpSpPr>
          <p:grpSpPr bwMode="auto">
            <a:xfrm>
              <a:off x="384" y="1584"/>
              <a:ext cx="1104" cy="576"/>
              <a:chOff x="864" y="1344"/>
              <a:chExt cx="1104" cy="576"/>
            </a:xfrm>
          </p:grpSpPr>
          <p:sp>
            <p:nvSpPr>
              <p:cNvPr id="1072" name="Line 6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7"/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8"/>
              <p:cNvSpPr>
                <a:spLocks noChangeShapeType="1"/>
              </p:cNvSpPr>
              <p:nvPr/>
            </p:nvSpPr>
            <p:spPr bwMode="auto">
              <a:xfrm>
                <a:off x="864" y="172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9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10"/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11"/>
              <p:cNvSpPr>
                <a:spLocks noChangeShapeType="1"/>
              </p:cNvSpPr>
              <p:nvPr/>
            </p:nvSpPr>
            <p:spPr bwMode="auto">
              <a:xfrm>
                <a:off x="864" y="158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12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13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14"/>
              <p:cNvSpPr>
                <a:spLocks noChangeShapeType="1"/>
              </p:cNvSpPr>
              <p:nvPr/>
            </p:nvSpPr>
            <p:spPr bwMode="auto">
              <a:xfrm>
                <a:off x="864" y="144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15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16"/>
              <p:cNvSpPr>
                <a:spLocks noChangeShapeType="1"/>
              </p:cNvSpPr>
              <p:nvPr/>
            </p:nvSpPr>
            <p:spPr bwMode="auto">
              <a:xfrm>
                <a:off x="864" y="134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1" name="Line 54"/>
            <p:cNvSpPr>
              <a:spLocks noChangeShapeType="1"/>
            </p:cNvSpPr>
            <p:nvPr/>
          </p:nvSpPr>
          <p:spPr bwMode="auto">
            <a:xfrm>
              <a:off x="384" y="2784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" name="Group 59"/>
          <p:cNvGrpSpPr>
            <a:grpSpLocks/>
          </p:cNvGrpSpPr>
          <p:nvPr/>
        </p:nvGrpSpPr>
        <p:grpSpPr bwMode="auto">
          <a:xfrm>
            <a:off x="3886200" y="2514600"/>
            <a:ext cx="1752600" cy="1905000"/>
            <a:chOff x="1776" y="1584"/>
            <a:chExt cx="1104" cy="1200"/>
          </a:xfrm>
        </p:grpSpPr>
        <p:grpSp>
          <p:nvGrpSpPr>
            <p:cNvPr id="1057" name="Group 30"/>
            <p:cNvGrpSpPr>
              <a:grpSpLocks/>
            </p:cNvGrpSpPr>
            <p:nvPr/>
          </p:nvGrpSpPr>
          <p:grpSpPr bwMode="auto">
            <a:xfrm>
              <a:off x="1776" y="1584"/>
              <a:ext cx="1104" cy="576"/>
              <a:chOff x="864" y="1344"/>
              <a:chExt cx="1104" cy="576"/>
            </a:xfrm>
          </p:grpSpPr>
          <p:sp>
            <p:nvSpPr>
              <p:cNvPr id="1059" name="Line 31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32"/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33"/>
              <p:cNvSpPr>
                <a:spLocks noChangeShapeType="1"/>
              </p:cNvSpPr>
              <p:nvPr/>
            </p:nvSpPr>
            <p:spPr bwMode="auto">
              <a:xfrm>
                <a:off x="864" y="172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34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35"/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36"/>
              <p:cNvSpPr>
                <a:spLocks noChangeShapeType="1"/>
              </p:cNvSpPr>
              <p:nvPr/>
            </p:nvSpPr>
            <p:spPr bwMode="auto">
              <a:xfrm>
                <a:off x="864" y="158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37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38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39"/>
              <p:cNvSpPr>
                <a:spLocks noChangeShapeType="1"/>
              </p:cNvSpPr>
              <p:nvPr/>
            </p:nvSpPr>
            <p:spPr bwMode="auto">
              <a:xfrm>
                <a:off x="864" y="144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40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41"/>
              <p:cNvSpPr>
                <a:spLocks noChangeShapeType="1"/>
              </p:cNvSpPr>
              <p:nvPr/>
            </p:nvSpPr>
            <p:spPr bwMode="auto">
              <a:xfrm>
                <a:off x="864" y="134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8" name="Line 55"/>
            <p:cNvSpPr>
              <a:spLocks noChangeShapeType="1"/>
            </p:cNvSpPr>
            <p:nvPr/>
          </p:nvSpPr>
          <p:spPr bwMode="auto">
            <a:xfrm>
              <a:off x="1776" y="2784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" name="Group 60"/>
          <p:cNvGrpSpPr>
            <a:grpSpLocks/>
          </p:cNvGrpSpPr>
          <p:nvPr/>
        </p:nvGrpSpPr>
        <p:grpSpPr bwMode="auto">
          <a:xfrm>
            <a:off x="6553200" y="2514600"/>
            <a:ext cx="1752600" cy="1905000"/>
            <a:chOff x="3168" y="1584"/>
            <a:chExt cx="1104" cy="1200"/>
          </a:xfrm>
        </p:grpSpPr>
        <p:grpSp>
          <p:nvGrpSpPr>
            <p:cNvPr id="1044" name="Group 42"/>
            <p:cNvGrpSpPr>
              <a:grpSpLocks/>
            </p:cNvGrpSpPr>
            <p:nvPr/>
          </p:nvGrpSpPr>
          <p:grpSpPr bwMode="auto">
            <a:xfrm>
              <a:off x="3168" y="1584"/>
              <a:ext cx="1104" cy="576"/>
              <a:chOff x="864" y="1344"/>
              <a:chExt cx="1104" cy="576"/>
            </a:xfrm>
          </p:grpSpPr>
          <p:sp>
            <p:nvSpPr>
              <p:cNvPr id="1046" name="Line 43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44"/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45"/>
              <p:cNvSpPr>
                <a:spLocks noChangeShapeType="1"/>
              </p:cNvSpPr>
              <p:nvPr/>
            </p:nvSpPr>
            <p:spPr bwMode="auto">
              <a:xfrm>
                <a:off x="864" y="172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Line 46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47"/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48"/>
              <p:cNvSpPr>
                <a:spLocks noChangeShapeType="1"/>
              </p:cNvSpPr>
              <p:nvPr/>
            </p:nvSpPr>
            <p:spPr bwMode="auto">
              <a:xfrm>
                <a:off x="864" y="158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49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50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51"/>
              <p:cNvSpPr>
                <a:spLocks noChangeShapeType="1"/>
              </p:cNvSpPr>
              <p:nvPr/>
            </p:nvSpPr>
            <p:spPr bwMode="auto">
              <a:xfrm>
                <a:off x="864" y="144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52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53"/>
              <p:cNvSpPr>
                <a:spLocks noChangeShapeType="1"/>
              </p:cNvSpPr>
              <p:nvPr/>
            </p:nvSpPr>
            <p:spPr bwMode="auto">
              <a:xfrm>
                <a:off x="864" y="134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5" name="Line 56"/>
            <p:cNvSpPr>
              <a:spLocks noChangeShapeType="1"/>
            </p:cNvSpPr>
            <p:nvPr/>
          </p:nvSpPr>
          <p:spPr bwMode="auto">
            <a:xfrm>
              <a:off x="3168" y="2784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AutoShape 62"/>
          <p:cNvSpPr>
            <a:spLocks noChangeArrowheads="1"/>
          </p:cNvSpPr>
          <p:nvPr/>
        </p:nvSpPr>
        <p:spPr bwMode="auto">
          <a:xfrm>
            <a:off x="457200" y="37338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63"/>
          <p:cNvSpPr txBox="1">
            <a:spLocks noChangeArrowheads="1"/>
          </p:cNvSpPr>
          <p:nvPr/>
        </p:nvSpPr>
        <p:spPr bwMode="auto">
          <a:xfrm>
            <a:off x="554038" y="3429000"/>
            <a:ext cx="51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</a:rPr>
              <a:t>h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</a:t>
            </a:r>
          </a:p>
        </p:txBody>
      </p:sp>
      <p:sp>
        <p:nvSpPr>
          <p:cNvPr id="1034" name="Oval 64"/>
          <p:cNvSpPr>
            <a:spLocks noChangeArrowheads="1"/>
          </p:cNvSpPr>
          <p:nvPr/>
        </p:nvSpPr>
        <p:spPr bwMode="auto">
          <a:xfrm>
            <a:off x="4724400" y="2667000"/>
            <a:ext cx="152400" cy="152400"/>
          </a:xfrm>
          <a:prstGeom prst="ellipse">
            <a:avLst/>
          </a:prstGeom>
          <a:solidFill>
            <a:srgbClr val="FD474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Oval 65"/>
          <p:cNvSpPr>
            <a:spLocks noChangeArrowheads="1"/>
          </p:cNvSpPr>
          <p:nvPr/>
        </p:nvSpPr>
        <p:spPr bwMode="auto">
          <a:xfrm>
            <a:off x="7315200" y="3276600"/>
            <a:ext cx="152400" cy="152400"/>
          </a:xfrm>
          <a:prstGeom prst="ellipse">
            <a:avLst/>
          </a:prstGeom>
          <a:solidFill>
            <a:srgbClr val="FD474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Oval 6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FD4747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7" name="Group 77"/>
          <p:cNvGrpSpPr>
            <a:grpSpLocks/>
          </p:cNvGrpSpPr>
          <p:nvPr/>
        </p:nvGrpSpPr>
        <p:grpSpPr bwMode="auto">
          <a:xfrm>
            <a:off x="990600" y="4778375"/>
            <a:ext cx="8197850" cy="1317625"/>
            <a:chOff x="624" y="3010"/>
            <a:chExt cx="5164" cy="830"/>
          </a:xfrm>
        </p:grpSpPr>
        <p:sp>
          <p:nvSpPr>
            <p:cNvPr id="1040" name="Text Box 69"/>
            <p:cNvSpPr txBox="1">
              <a:spLocks noChangeArrowheads="1"/>
            </p:cNvSpPr>
            <p:nvPr/>
          </p:nvSpPr>
          <p:spPr bwMode="auto">
            <a:xfrm>
              <a:off x="924" y="3010"/>
              <a:ext cx="10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6600"/>
                  </a:solidFill>
                  <a:latin typeface="Times New Roman" pitchFamily="18" charset="0"/>
                </a:rPr>
                <a:t>Ground state</a:t>
              </a:r>
            </a:p>
          </p:txBody>
        </p:sp>
        <p:sp>
          <p:nvSpPr>
            <p:cNvPr id="1041" name="Text Box 70"/>
            <p:cNvSpPr txBox="1">
              <a:spLocks noChangeArrowheads="1"/>
            </p:cNvSpPr>
            <p:nvPr/>
          </p:nvSpPr>
          <p:spPr bwMode="auto">
            <a:xfrm>
              <a:off x="2472" y="3024"/>
              <a:ext cx="9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6600"/>
                  </a:solidFill>
                  <a:latin typeface="Times New Roman" pitchFamily="18" charset="0"/>
                </a:rPr>
                <a:t>Excited state</a:t>
              </a:r>
            </a:p>
          </p:txBody>
        </p:sp>
        <p:sp>
          <p:nvSpPr>
            <p:cNvPr id="1042" name="Text Box 71"/>
            <p:cNvSpPr txBox="1">
              <a:spLocks noChangeArrowheads="1"/>
            </p:cNvSpPr>
            <p:nvPr/>
          </p:nvSpPr>
          <p:spPr bwMode="auto">
            <a:xfrm>
              <a:off x="3888" y="3014"/>
              <a:ext cx="19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6600"/>
                  </a:solidFill>
                  <a:latin typeface="Times New Roman" pitchFamily="18" charset="0"/>
                </a:rPr>
                <a:t>Equilibrated Excited state</a:t>
              </a:r>
            </a:p>
          </p:txBody>
        </p:sp>
        <p:sp>
          <p:nvSpPr>
            <p:cNvPr id="1043" name="Text Box 76"/>
            <p:cNvSpPr txBox="1">
              <a:spLocks noChangeArrowheads="1"/>
            </p:cNvSpPr>
            <p:nvPr/>
          </p:nvSpPr>
          <p:spPr bwMode="auto">
            <a:xfrm>
              <a:off x="624" y="3590"/>
              <a:ext cx="49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000" b="1">
                  <a:solidFill>
                    <a:srgbClr val="006600"/>
                  </a:solidFill>
                  <a:latin typeface="Times New Roman" pitchFamily="18" charset="0"/>
                </a:rPr>
                <a:t> In liquid phase vibrational relaxation is very rapid ( 10</a:t>
              </a:r>
              <a:r>
                <a:rPr lang="en-US" sz="2000" b="1" baseline="30000">
                  <a:solidFill>
                    <a:srgbClr val="006600"/>
                  </a:solidFill>
                  <a:latin typeface="Times New Roman" pitchFamily="18" charset="0"/>
                </a:rPr>
                <a:t>-13</a:t>
              </a:r>
              <a:r>
                <a:rPr lang="en-US" sz="2000" b="1">
                  <a:solidFill>
                    <a:srgbClr val="006600"/>
                  </a:solidFill>
                  <a:latin typeface="Times New Roman" pitchFamily="18" charset="0"/>
                </a:rPr>
                <a:t> to 10</a:t>
              </a:r>
              <a:r>
                <a:rPr lang="en-US" sz="2000" b="1" baseline="30000">
                  <a:solidFill>
                    <a:srgbClr val="006600"/>
                  </a:solidFill>
                  <a:latin typeface="Times New Roman" pitchFamily="18" charset="0"/>
                </a:rPr>
                <a:t>-12</a:t>
              </a:r>
              <a:r>
                <a:rPr lang="en-US" sz="2000" b="1">
                  <a:solidFill>
                    <a:srgbClr val="006600"/>
                  </a:solidFill>
                  <a:latin typeface="Times New Roman" pitchFamily="18" charset="0"/>
                </a:rPr>
                <a:t> S )</a:t>
              </a:r>
            </a:p>
          </p:txBody>
        </p:sp>
      </p:grpSp>
      <p:graphicFrame>
        <p:nvGraphicFramePr>
          <p:cNvPr id="1026" name="Object 78"/>
          <p:cNvGraphicFramePr>
            <a:graphicFrameLocks noChangeAspect="1"/>
          </p:cNvGraphicFramePr>
          <p:nvPr/>
        </p:nvGraphicFramePr>
        <p:xfrm>
          <a:off x="2138363" y="2763838"/>
          <a:ext cx="223837" cy="150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S ChemDraw Drawing" r:id="rId3" imgW="223200" imgH="1503360" progId="ChemDraw.Document.6.0">
                  <p:embed/>
                </p:oleObj>
              </mc:Choice>
              <mc:Fallback>
                <p:oleObj name="CS ChemDraw Drawing" r:id="rId3" imgW="223200" imgH="1503360" progId="ChemDraw.Document.6.0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763838"/>
                        <a:ext cx="223837" cy="150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0"/>
          <p:cNvGraphicFramePr>
            <a:graphicFrameLocks noChangeAspect="1"/>
          </p:cNvGraphicFramePr>
          <p:nvPr/>
        </p:nvGraphicFramePr>
        <p:xfrm>
          <a:off x="4695825" y="2800350"/>
          <a:ext cx="2238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S ChemDraw Drawing" r:id="rId5" imgW="223200" imgH="578880" progId="ChemDraw.Document.6.0">
                  <p:embed/>
                </p:oleObj>
              </mc:Choice>
              <mc:Fallback>
                <p:oleObj name="CS ChemDraw Drawing" r:id="rId5" imgW="223200" imgH="578880" progId="ChemDraw.Document.6.0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2800350"/>
                        <a:ext cx="2238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82"/>
          <p:cNvSpPr txBox="1">
            <a:spLocks noChangeArrowheads="1"/>
          </p:cNvSpPr>
          <p:nvPr/>
        </p:nvSpPr>
        <p:spPr bwMode="auto">
          <a:xfrm>
            <a:off x="925513" y="419100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</a:t>
            </a:r>
            <a:r>
              <a:rPr lang="en-US" sz="2000" b="1" baseline="-25000"/>
              <a:t>0</a:t>
            </a:r>
          </a:p>
        </p:txBody>
      </p:sp>
      <p:sp>
        <p:nvSpPr>
          <p:cNvPr id="1039" name="Text Box 83"/>
          <p:cNvSpPr txBox="1">
            <a:spLocks noChangeArrowheads="1"/>
          </p:cNvSpPr>
          <p:nvPr/>
        </p:nvSpPr>
        <p:spPr bwMode="auto">
          <a:xfrm>
            <a:off x="914400" y="25908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</a:t>
            </a:r>
            <a:r>
              <a:rPr lang="en-US" sz="2000" b="1" baseline="-25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121"/>
          <p:cNvGrpSpPr>
            <a:grpSpLocks/>
          </p:cNvGrpSpPr>
          <p:nvPr/>
        </p:nvGrpSpPr>
        <p:grpSpPr bwMode="auto">
          <a:xfrm>
            <a:off x="4343400" y="1371600"/>
            <a:ext cx="1752600" cy="3352800"/>
            <a:chOff x="2736" y="864"/>
            <a:chExt cx="1104" cy="2112"/>
          </a:xfrm>
        </p:grpSpPr>
        <p:grpSp>
          <p:nvGrpSpPr>
            <p:cNvPr id="2116" name="Group 34"/>
            <p:cNvGrpSpPr>
              <a:grpSpLocks/>
            </p:cNvGrpSpPr>
            <p:nvPr/>
          </p:nvGrpSpPr>
          <p:grpSpPr bwMode="auto">
            <a:xfrm>
              <a:off x="2736" y="864"/>
              <a:ext cx="1104" cy="699"/>
              <a:chOff x="3264" y="1653"/>
              <a:chExt cx="1104" cy="699"/>
            </a:xfrm>
          </p:grpSpPr>
          <p:sp>
            <p:nvSpPr>
              <p:cNvPr id="2134" name="Line 21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Line 22"/>
              <p:cNvSpPr>
                <a:spLocks noChangeShapeType="1"/>
              </p:cNvSpPr>
              <p:nvPr/>
            </p:nvSpPr>
            <p:spPr bwMode="auto">
              <a:xfrm>
                <a:off x="3264" y="2208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Line 23"/>
              <p:cNvSpPr>
                <a:spLocks noChangeShapeType="1"/>
              </p:cNvSpPr>
              <p:nvPr/>
            </p:nvSpPr>
            <p:spPr bwMode="auto">
              <a:xfrm>
                <a:off x="3264" y="2112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Line 24"/>
              <p:cNvSpPr>
                <a:spLocks noChangeShapeType="1"/>
              </p:cNvSpPr>
              <p:nvPr/>
            </p:nvSpPr>
            <p:spPr bwMode="auto">
              <a:xfrm>
                <a:off x="3264" y="203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Line 25"/>
              <p:cNvSpPr>
                <a:spLocks noChangeShapeType="1"/>
              </p:cNvSpPr>
              <p:nvPr/>
            </p:nvSpPr>
            <p:spPr bwMode="auto">
              <a:xfrm>
                <a:off x="3264" y="1977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Line 26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Line 27"/>
              <p:cNvSpPr>
                <a:spLocks noChangeShapeType="1"/>
              </p:cNvSpPr>
              <p:nvPr/>
            </p:nvSpPr>
            <p:spPr bwMode="auto">
              <a:xfrm>
                <a:off x="3264" y="1872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Line 28"/>
              <p:cNvSpPr>
                <a:spLocks noChangeShapeType="1"/>
              </p:cNvSpPr>
              <p:nvPr/>
            </p:nvSpPr>
            <p:spPr bwMode="auto">
              <a:xfrm>
                <a:off x="3264" y="182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Line 29"/>
              <p:cNvSpPr>
                <a:spLocks noChangeShapeType="1"/>
              </p:cNvSpPr>
              <p:nvPr/>
            </p:nvSpPr>
            <p:spPr bwMode="auto">
              <a:xfrm>
                <a:off x="3264" y="1767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Line 30"/>
              <p:cNvSpPr>
                <a:spLocks noChangeShapeType="1"/>
              </p:cNvSpPr>
              <p:nvPr/>
            </p:nvSpPr>
            <p:spPr bwMode="auto">
              <a:xfrm>
                <a:off x="3264" y="171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Line 31"/>
              <p:cNvSpPr>
                <a:spLocks noChangeShapeType="1"/>
              </p:cNvSpPr>
              <p:nvPr/>
            </p:nvSpPr>
            <p:spPr bwMode="auto">
              <a:xfrm>
                <a:off x="3264" y="1653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7" name="Group 4"/>
            <p:cNvGrpSpPr>
              <a:grpSpLocks/>
            </p:cNvGrpSpPr>
            <p:nvPr/>
          </p:nvGrpSpPr>
          <p:grpSpPr bwMode="auto">
            <a:xfrm>
              <a:off x="2736" y="1776"/>
              <a:ext cx="1104" cy="1200"/>
              <a:chOff x="384" y="1584"/>
              <a:chExt cx="1104" cy="1200"/>
            </a:xfrm>
          </p:grpSpPr>
          <p:grpSp>
            <p:nvGrpSpPr>
              <p:cNvPr id="2121" name="Group 5"/>
              <p:cNvGrpSpPr>
                <a:grpSpLocks/>
              </p:cNvGrpSpPr>
              <p:nvPr/>
            </p:nvGrpSpPr>
            <p:grpSpPr bwMode="auto">
              <a:xfrm>
                <a:off x="384" y="1584"/>
                <a:ext cx="1104" cy="576"/>
                <a:chOff x="864" y="1344"/>
                <a:chExt cx="1104" cy="576"/>
              </a:xfrm>
            </p:grpSpPr>
            <p:sp>
              <p:nvSpPr>
                <p:cNvPr id="2123" name="Line 6"/>
                <p:cNvSpPr>
                  <a:spLocks noChangeShapeType="1"/>
                </p:cNvSpPr>
                <p:nvPr/>
              </p:nvSpPr>
              <p:spPr bwMode="auto">
                <a:xfrm>
                  <a:off x="864" y="1920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Line 7"/>
                <p:cNvSpPr>
                  <a:spLocks noChangeShapeType="1"/>
                </p:cNvSpPr>
                <p:nvPr/>
              </p:nvSpPr>
              <p:spPr bwMode="auto">
                <a:xfrm>
                  <a:off x="864" y="1824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Line 8"/>
                <p:cNvSpPr>
                  <a:spLocks noChangeShapeType="1"/>
                </p:cNvSpPr>
                <p:nvPr/>
              </p:nvSpPr>
              <p:spPr bwMode="auto">
                <a:xfrm>
                  <a:off x="864" y="1728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Line 9"/>
                <p:cNvSpPr>
                  <a:spLocks noChangeShapeType="1"/>
                </p:cNvSpPr>
                <p:nvPr/>
              </p:nvSpPr>
              <p:spPr bwMode="auto">
                <a:xfrm>
                  <a:off x="864" y="1680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Line 10"/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Line 11"/>
                <p:cNvSpPr>
                  <a:spLocks noChangeShapeType="1"/>
                </p:cNvSpPr>
                <p:nvPr/>
              </p:nvSpPr>
              <p:spPr bwMode="auto">
                <a:xfrm>
                  <a:off x="864" y="1584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Line 12"/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Line 13"/>
                <p:cNvSpPr>
                  <a:spLocks noChangeShapeType="1"/>
                </p:cNvSpPr>
                <p:nvPr/>
              </p:nvSpPr>
              <p:spPr bwMode="auto">
                <a:xfrm>
                  <a:off x="864" y="1488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Line 14"/>
                <p:cNvSpPr>
                  <a:spLocks noChangeShapeType="1"/>
                </p:cNvSpPr>
                <p:nvPr/>
              </p:nvSpPr>
              <p:spPr bwMode="auto">
                <a:xfrm>
                  <a:off x="864" y="1440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Line 15"/>
                <p:cNvSpPr>
                  <a:spLocks noChangeShapeType="1"/>
                </p:cNvSpPr>
                <p:nvPr/>
              </p:nvSpPr>
              <p:spPr bwMode="auto">
                <a:xfrm>
                  <a:off x="864" y="1392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Line 16"/>
                <p:cNvSpPr>
                  <a:spLocks noChangeShapeType="1"/>
                </p:cNvSpPr>
                <p:nvPr/>
              </p:nvSpPr>
              <p:spPr bwMode="auto">
                <a:xfrm>
                  <a:off x="864" y="1344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2" name="Line 17"/>
              <p:cNvSpPr>
                <a:spLocks noChangeShapeType="1"/>
              </p:cNvSpPr>
              <p:nvPr/>
            </p:nvSpPr>
            <p:spPr bwMode="auto">
              <a:xfrm>
                <a:off x="384" y="278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8" name="Oval 18"/>
            <p:cNvSpPr>
              <a:spLocks noChangeArrowheads="1"/>
            </p:cNvSpPr>
            <p:nvPr/>
          </p:nvSpPr>
          <p:spPr bwMode="auto">
            <a:xfrm>
              <a:off x="3264" y="1008"/>
              <a:ext cx="96" cy="96"/>
            </a:xfrm>
            <a:prstGeom prst="ellipse">
              <a:avLst/>
            </a:prstGeom>
            <a:solidFill>
              <a:srgbClr val="FD4747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" name="Line 37"/>
            <p:cNvSpPr>
              <a:spLocks noChangeShapeType="1"/>
            </p:cNvSpPr>
            <p:nvPr/>
          </p:nvSpPr>
          <p:spPr bwMode="auto">
            <a:xfrm>
              <a:off x="2736" y="1872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48"/>
            <p:cNvSpPr>
              <a:spLocks noChangeShapeType="1"/>
            </p:cNvSpPr>
            <p:nvPr/>
          </p:nvSpPr>
          <p:spPr bwMode="auto">
            <a:xfrm>
              <a:off x="2736" y="1728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3" name="Group 87"/>
          <p:cNvGrpSpPr>
            <a:grpSpLocks/>
          </p:cNvGrpSpPr>
          <p:nvPr/>
        </p:nvGrpSpPr>
        <p:grpSpPr bwMode="auto">
          <a:xfrm>
            <a:off x="1143000" y="1371600"/>
            <a:ext cx="2286000" cy="3567113"/>
            <a:chOff x="624" y="768"/>
            <a:chExt cx="1440" cy="2247"/>
          </a:xfrm>
        </p:grpSpPr>
        <p:grpSp>
          <p:nvGrpSpPr>
            <p:cNvPr id="2084" name="Group 88"/>
            <p:cNvGrpSpPr>
              <a:grpSpLocks/>
            </p:cNvGrpSpPr>
            <p:nvPr/>
          </p:nvGrpSpPr>
          <p:grpSpPr bwMode="auto">
            <a:xfrm>
              <a:off x="960" y="1680"/>
              <a:ext cx="1104" cy="1200"/>
              <a:chOff x="384" y="1584"/>
              <a:chExt cx="1104" cy="1200"/>
            </a:xfrm>
          </p:grpSpPr>
          <p:grpSp>
            <p:nvGrpSpPr>
              <p:cNvPr id="2103" name="Group 89"/>
              <p:cNvGrpSpPr>
                <a:grpSpLocks/>
              </p:cNvGrpSpPr>
              <p:nvPr/>
            </p:nvGrpSpPr>
            <p:grpSpPr bwMode="auto">
              <a:xfrm>
                <a:off x="384" y="1584"/>
                <a:ext cx="1104" cy="576"/>
                <a:chOff x="864" y="1344"/>
                <a:chExt cx="1104" cy="576"/>
              </a:xfrm>
            </p:grpSpPr>
            <p:sp>
              <p:nvSpPr>
                <p:cNvPr id="2105" name="Line 90"/>
                <p:cNvSpPr>
                  <a:spLocks noChangeShapeType="1"/>
                </p:cNvSpPr>
                <p:nvPr/>
              </p:nvSpPr>
              <p:spPr bwMode="auto">
                <a:xfrm>
                  <a:off x="864" y="1920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6" name="Line 91"/>
                <p:cNvSpPr>
                  <a:spLocks noChangeShapeType="1"/>
                </p:cNvSpPr>
                <p:nvPr/>
              </p:nvSpPr>
              <p:spPr bwMode="auto">
                <a:xfrm>
                  <a:off x="864" y="1824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7" name="Line 92"/>
                <p:cNvSpPr>
                  <a:spLocks noChangeShapeType="1"/>
                </p:cNvSpPr>
                <p:nvPr/>
              </p:nvSpPr>
              <p:spPr bwMode="auto">
                <a:xfrm>
                  <a:off x="864" y="1728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8" name="Line 93"/>
                <p:cNvSpPr>
                  <a:spLocks noChangeShapeType="1"/>
                </p:cNvSpPr>
                <p:nvPr/>
              </p:nvSpPr>
              <p:spPr bwMode="auto">
                <a:xfrm>
                  <a:off x="864" y="1680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9" name="Line 94"/>
                <p:cNvSpPr>
                  <a:spLocks noChangeShapeType="1"/>
                </p:cNvSpPr>
                <p:nvPr/>
              </p:nvSpPr>
              <p:spPr bwMode="auto">
                <a:xfrm>
                  <a:off x="864" y="1632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0" name="Line 95"/>
                <p:cNvSpPr>
                  <a:spLocks noChangeShapeType="1"/>
                </p:cNvSpPr>
                <p:nvPr/>
              </p:nvSpPr>
              <p:spPr bwMode="auto">
                <a:xfrm>
                  <a:off x="864" y="1584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Line 96"/>
                <p:cNvSpPr>
                  <a:spLocks noChangeShapeType="1"/>
                </p:cNvSpPr>
                <p:nvPr/>
              </p:nvSpPr>
              <p:spPr bwMode="auto">
                <a:xfrm>
                  <a:off x="864" y="1536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Line 97"/>
                <p:cNvSpPr>
                  <a:spLocks noChangeShapeType="1"/>
                </p:cNvSpPr>
                <p:nvPr/>
              </p:nvSpPr>
              <p:spPr bwMode="auto">
                <a:xfrm>
                  <a:off x="864" y="1488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Line 98"/>
                <p:cNvSpPr>
                  <a:spLocks noChangeShapeType="1"/>
                </p:cNvSpPr>
                <p:nvPr/>
              </p:nvSpPr>
              <p:spPr bwMode="auto">
                <a:xfrm>
                  <a:off x="864" y="1440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Line 99"/>
                <p:cNvSpPr>
                  <a:spLocks noChangeShapeType="1"/>
                </p:cNvSpPr>
                <p:nvPr/>
              </p:nvSpPr>
              <p:spPr bwMode="auto">
                <a:xfrm>
                  <a:off x="864" y="1392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Line 100"/>
                <p:cNvSpPr>
                  <a:spLocks noChangeShapeType="1"/>
                </p:cNvSpPr>
                <p:nvPr/>
              </p:nvSpPr>
              <p:spPr bwMode="auto">
                <a:xfrm>
                  <a:off x="864" y="1344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04" name="Line 101"/>
              <p:cNvSpPr>
                <a:spLocks noChangeShapeType="1"/>
              </p:cNvSpPr>
              <p:nvPr/>
            </p:nvSpPr>
            <p:spPr bwMode="auto">
              <a:xfrm>
                <a:off x="384" y="278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5" name="Oval 102"/>
            <p:cNvSpPr>
              <a:spLocks noChangeArrowheads="1"/>
            </p:cNvSpPr>
            <p:nvPr/>
          </p:nvSpPr>
          <p:spPr bwMode="auto">
            <a:xfrm>
              <a:off x="1488" y="2784"/>
              <a:ext cx="96" cy="96"/>
            </a:xfrm>
            <a:prstGeom prst="ellipse">
              <a:avLst/>
            </a:prstGeom>
            <a:solidFill>
              <a:srgbClr val="FD4747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86" name="Group 103"/>
            <p:cNvGrpSpPr>
              <a:grpSpLocks/>
            </p:cNvGrpSpPr>
            <p:nvPr/>
          </p:nvGrpSpPr>
          <p:grpSpPr bwMode="auto">
            <a:xfrm>
              <a:off x="960" y="768"/>
              <a:ext cx="1104" cy="699"/>
              <a:chOff x="3264" y="1653"/>
              <a:chExt cx="1104" cy="699"/>
            </a:xfrm>
          </p:grpSpPr>
          <p:sp>
            <p:nvSpPr>
              <p:cNvPr id="2092" name="Line 104"/>
              <p:cNvSpPr>
                <a:spLocks noChangeShapeType="1"/>
              </p:cNvSpPr>
              <p:nvPr/>
            </p:nvSpPr>
            <p:spPr bwMode="auto">
              <a:xfrm>
                <a:off x="3264" y="2352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Line 105"/>
              <p:cNvSpPr>
                <a:spLocks noChangeShapeType="1"/>
              </p:cNvSpPr>
              <p:nvPr/>
            </p:nvSpPr>
            <p:spPr bwMode="auto">
              <a:xfrm>
                <a:off x="3264" y="2208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106"/>
              <p:cNvSpPr>
                <a:spLocks noChangeShapeType="1"/>
              </p:cNvSpPr>
              <p:nvPr/>
            </p:nvSpPr>
            <p:spPr bwMode="auto">
              <a:xfrm>
                <a:off x="3264" y="2112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Line 107"/>
              <p:cNvSpPr>
                <a:spLocks noChangeShapeType="1"/>
              </p:cNvSpPr>
              <p:nvPr/>
            </p:nvSpPr>
            <p:spPr bwMode="auto">
              <a:xfrm>
                <a:off x="3264" y="203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Line 108"/>
              <p:cNvSpPr>
                <a:spLocks noChangeShapeType="1"/>
              </p:cNvSpPr>
              <p:nvPr/>
            </p:nvSpPr>
            <p:spPr bwMode="auto">
              <a:xfrm>
                <a:off x="3264" y="1977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Line 109"/>
              <p:cNvSpPr>
                <a:spLocks noChangeShapeType="1"/>
              </p:cNvSpPr>
              <p:nvPr/>
            </p:nvSpPr>
            <p:spPr bwMode="auto">
              <a:xfrm>
                <a:off x="3264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Line 110"/>
              <p:cNvSpPr>
                <a:spLocks noChangeShapeType="1"/>
              </p:cNvSpPr>
              <p:nvPr/>
            </p:nvSpPr>
            <p:spPr bwMode="auto">
              <a:xfrm>
                <a:off x="3264" y="1872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Line 111"/>
              <p:cNvSpPr>
                <a:spLocks noChangeShapeType="1"/>
              </p:cNvSpPr>
              <p:nvPr/>
            </p:nvSpPr>
            <p:spPr bwMode="auto">
              <a:xfrm>
                <a:off x="3264" y="182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Line 112"/>
              <p:cNvSpPr>
                <a:spLocks noChangeShapeType="1"/>
              </p:cNvSpPr>
              <p:nvPr/>
            </p:nvSpPr>
            <p:spPr bwMode="auto">
              <a:xfrm>
                <a:off x="3264" y="1767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Line 113"/>
              <p:cNvSpPr>
                <a:spLocks noChangeShapeType="1"/>
              </p:cNvSpPr>
              <p:nvPr/>
            </p:nvSpPr>
            <p:spPr bwMode="auto">
              <a:xfrm>
                <a:off x="3264" y="1710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Line 114"/>
              <p:cNvSpPr>
                <a:spLocks noChangeShapeType="1"/>
              </p:cNvSpPr>
              <p:nvPr/>
            </p:nvSpPr>
            <p:spPr bwMode="auto">
              <a:xfrm>
                <a:off x="3264" y="1653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7" name="Line 115"/>
            <p:cNvSpPr>
              <a:spLocks noChangeShapeType="1"/>
            </p:cNvSpPr>
            <p:nvPr/>
          </p:nvSpPr>
          <p:spPr bwMode="auto">
            <a:xfrm>
              <a:off x="960" y="1776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Line 116"/>
            <p:cNvSpPr>
              <a:spLocks noChangeShapeType="1"/>
            </p:cNvSpPr>
            <p:nvPr/>
          </p:nvSpPr>
          <p:spPr bwMode="auto">
            <a:xfrm>
              <a:off x="960" y="1632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Text Box 117"/>
            <p:cNvSpPr txBox="1">
              <a:spLocks noChangeArrowheads="1"/>
            </p:cNvSpPr>
            <p:nvPr/>
          </p:nvSpPr>
          <p:spPr bwMode="auto">
            <a:xfrm>
              <a:off x="625" y="2784"/>
              <a:ext cx="2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</a:t>
              </a:r>
              <a:r>
                <a:rPr lang="en-US" b="1" baseline="-25000"/>
                <a:t>O</a:t>
              </a:r>
            </a:p>
          </p:txBody>
        </p:sp>
        <p:sp>
          <p:nvSpPr>
            <p:cNvPr id="2090" name="Text Box 118"/>
            <p:cNvSpPr txBox="1">
              <a:spLocks noChangeArrowheads="1"/>
            </p:cNvSpPr>
            <p:nvPr/>
          </p:nvSpPr>
          <p:spPr bwMode="auto">
            <a:xfrm>
              <a:off x="624" y="1776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</a:t>
              </a:r>
              <a:r>
                <a:rPr lang="en-US" b="1" baseline="-25000"/>
                <a:t>1</a:t>
              </a:r>
            </a:p>
          </p:txBody>
        </p:sp>
        <p:sp>
          <p:nvSpPr>
            <p:cNvPr id="2091" name="Text Box 119"/>
            <p:cNvSpPr txBox="1">
              <a:spLocks noChangeArrowheads="1"/>
            </p:cNvSpPr>
            <p:nvPr/>
          </p:nvSpPr>
          <p:spPr bwMode="auto">
            <a:xfrm>
              <a:off x="624" y="864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</a:t>
              </a:r>
              <a:r>
                <a:rPr lang="en-US" b="1" baseline="-25000"/>
                <a:t>2</a:t>
              </a:r>
            </a:p>
          </p:txBody>
        </p:sp>
      </p:grpSp>
      <p:sp>
        <p:nvSpPr>
          <p:cNvPr id="2054" name="Text Box 123"/>
          <p:cNvSpPr txBox="1">
            <a:spLocks noChangeArrowheads="1"/>
          </p:cNvSpPr>
          <p:nvPr/>
        </p:nvSpPr>
        <p:spPr bwMode="auto">
          <a:xfrm>
            <a:off x="685800" y="304800"/>
            <a:ext cx="273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Internal conversion</a:t>
            </a:r>
          </a:p>
        </p:txBody>
      </p:sp>
      <p:sp>
        <p:nvSpPr>
          <p:cNvPr id="2055" name="Text Box 124"/>
          <p:cNvSpPr txBox="1">
            <a:spLocks noChangeArrowheads="1"/>
          </p:cNvSpPr>
          <p:nvPr/>
        </p:nvSpPr>
        <p:spPr bwMode="auto">
          <a:xfrm>
            <a:off x="669925" y="5522913"/>
            <a:ext cx="819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6600"/>
                </a:solidFill>
              </a:rPr>
              <a:t>“Internal conversion is a non radiative transition between an excited state</a:t>
            </a:r>
          </a:p>
          <a:p>
            <a:r>
              <a:rPr lang="en-US" b="1" i="1">
                <a:solidFill>
                  <a:srgbClr val="006600"/>
                </a:solidFill>
              </a:rPr>
              <a:t> and a state of lower energy of the same multiplicity”</a:t>
            </a:r>
          </a:p>
        </p:txBody>
      </p:sp>
      <p:graphicFrame>
        <p:nvGraphicFramePr>
          <p:cNvPr id="2050" name="Object 126"/>
          <p:cNvGraphicFramePr>
            <a:graphicFrameLocks noChangeAspect="1"/>
          </p:cNvGraphicFramePr>
          <p:nvPr/>
        </p:nvGraphicFramePr>
        <p:xfrm>
          <a:off x="2438400" y="1447800"/>
          <a:ext cx="223838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3" imgW="226080" imgH="3042720" progId="ChemDraw.Document.6.0">
                  <p:embed/>
                </p:oleObj>
              </mc:Choice>
              <mc:Fallback>
                <p:oleObj name="CS ChemDraw Drawing" r:id="rId3" imgW="226080" imgH="3042720" progId="ChemDraw.Document.6.0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447800"/>
                        <a:ext cx="223838" cy="304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28"/>
          <p:cNvGraphicFramePr>
            <a:graphicFrameLocks noChangeAspect="1"/>
          </p:cNvGraphicFramePr>
          <p:nvPr/>
        </p:nvGraphicFramePr>
        <p:xfrm>
          <a:off x="5186363" y="1752600"/>
          <a:ext cx="223837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S ChemDraw Drawing" r:id="rId5" imgW="223200" imgH="1810800" progId="ChemDraw.Document.6.0">
                  <p:embed/>
                </p:oleObj>
              </mc:Choice>
              <mc:Fallback>
                <p:oleObj name="CS ChemDraw Drawing" r:id="rId5" imgW="223200" imgH="1810800" progId="ChemDraw.Document.6.0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1752600"/>
                        <a:ext cx="223837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6" name="Group 122"/>
          <p:cNvGrpSpPr>
            <a:grpSpLocks/>
          </p:cNvGrpSpPr>
          <p:nvPr/>
        </p:nvGrpSpPr>
        <p:grpSpPr bwMode="auto">
          <a:xfrm>
            <a:off x="6934200" y="1309688"/>
            <a:ext cx="1752600" cy="3352800"/>
            <a:chOff x="4368" y="825"/>
            <a:chExt cx="1104" cy="2112"/>
          </a:xfrm>
        </p:grpSpPr>
        <p:grpSp>
          <p:nvGrpSpPr>
            <p:cNvPr id="2057" name="Group 56"/>
            <p:cNvGrpSpPr>
              <a:grpSpLocks/>
            </p:cNvGrpSpPr>
            <p:nvPr/>
          </p:nvGrpSpPr>
          <p:grpSpPr bwMode="auto">
            <a:xfrm>
              <a:off x="4368" y="1737"/>
              <a:ext cx="1104" cy="576"/>
              <a:chOff x="864" y="1344"/>
              <a:chExt cx="1104" cy="576"/>
            </a:xfrm>
          </p:grpSpPr>
          <p:sp>
            <p:nvSpPr>
              <p:cNvPr id="2073" name="Line 57"/>
              <p:cNvSpPr>
                <a:spLocks noChangeShapeType="1"/>
              </p:cNvSpPr>
              <p:nvPr/>
            </p:nvSpPr>
            <p:spPr bwMode="auto">
              <a:xfrm>
                <a:off x="864" y="192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Line 58"/>
              <p:cNvSpPr>
                <a:spLocks noChangeShapeType="1"/>
              </p:cNvSpPr>
              <p:nvPr/>
            </p:nvSpPr>
            <p:spPr bwMode="auto">
              <a:xfrm>
                <a:off x="864" y="182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59"/>
              <p:cNvSpPr>
                <a:spLocks noChangeShapeType="1"/>
              </p:cNvSpPr>
              <p:nvPr/>
            </p:nvSpPr>
            <p:spPr bwMode="auto">
              <a:xfrm>
                <a:off x="864" y="172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60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Line 61"/>
              <p:cNvSpPr>
                <a:spLocks noChangeShapeType="1"/>
              </p:cNvSpPr>
              <p:nvPr/>
            </p:nvSpPr>
            <p:spPr bwMode="auto">
              <a:xfrm>
                <a:off x="864" y="163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62"/>
              <p:cNvSpPr>
                <a:spLocks noChangeShapeType="1"/>
              </p:cNvSpPr>
              <p:nvPr/>
            </p:nvSpPr>
            <p:spPr bwMode="auto">
              <a:xfrm>
                <a:off x="864" y="158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63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Line 64"/>
              <p:cNvSpPr>
                <a:spLocks noChangeShapeType="1"/>
              </p:cNvSpPr>
              <p:nvPr/>
            </p:nvSpPr>
            <p:spPr bwMode="auto">
              <a:xfrm>
                <a:off x="864" y="148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Line 65"/>
              <p:cNvSpPr>
                <a:spLocks noChangeShapeType="1"/>
              </p:cNvSpPr>
              <p:nvPr/>
            </p:nvSpPr>
            <p:spPr bwMode="auto">
              <a:xfrm>
                <a:off x="864" y="144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Line 66"/>
              <p:cNvSpPr>
                <a:spLocks noChangeShapeType="1"/>
              </p:cNvSpPr>
              <p:nvPr/>
            </p:nvSpPr>
            <p:spPr bwMode="auto">
              <a:xfrm>
                <a:off x="864" y="139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Line 67"/>
              <p:cNvSpPr>
                <a:spLocks noChangeShapeType="1"/>
              </p:cNvSpPr>
              <p:nvPr/>
            </p:nvSpPr>
            <p:spPr bwMode="auto">
              <a:xfrm>
                <a:off x="864" y="134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" name="Line 68"/>
            <p:cNvSpPr>
              <a:spLocks noChangeShapeType="1"/>
            </p:cNvSpPr>
            <p:nvPr/>
          </p:nvSpPr>
          <p:spPr bwMode="auto">
            <a:xfrm>
              <a:off x="4368" y="2937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Oval 69"/>
            <p:cNvSpPr>
              <a:spLocks noChangeArrowheads="1"/>
            </p:cNvSpPr>
            <p:nvPr/>
          </p:nvSpPr>
          <p:spPr bwMode="auto">
            <a:xfrm>
              <a:off x="4896" y="2208"/>
              <a:ext cx="96" cy="96"/>
            </a:xfrm>
            <a:prstGeom prst="ellipse">
              <a:avLst/>
            </a:prstGeom>
            <a:solidFill>
              <a:srgbClr val="FD4747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71"/>
            <p:cNvSpPr>
              <a:spLocks noChangeShapeType="1"/>
            </p:cNvSpPr>
            <p:nvPr/>
          </p:nvSpPr>
          <p:spPr bwMode="auto">
            <a:xfrm>
              <a:off x="4368" y="1524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72"/>
            <p:cNvSpPr>
              <a:spLocks noChangeShapeType="1"/>
            </p:cNvSpPr>
            <p:nvPr/>
          </p:nvSpPr>
          <p:spPr bwMode="auto">
            <a:xfrm>
              <a:off x="4368" y="1380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73"/>
            <p:cNvSpPr>
              <a:spLocks noChangeShapeType="1"/>
            </p:cNvSpPr>
            <p:nvPr/>
          </p:nvSpPr>
          <p:spPr bwMode="auto">
            <a:xfrm>
              <a:off x="4368" y="1284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74"/>
            <p:cNvSpPr>
              <a:spLocks noChangeShapeType="1"/>
            </p:cNvSpPr>
            <p:nvPr/>
          </p:nvSpPr>
          <p:spPr bwMode="auto">
            <a:xfrm>
              <a:off x="4368" y="1206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Line 75"/>
            <p:cNvSpPr>
              <a:spLocks noChangeShapeType="1"/>
            </p:cNvSpPr>
            <p:nvPr/>
          </p:nvSpPr>
          <p:spPr bwMode="auto">
            <a:xfrm>
              <a:off x="4368" y="1149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Line 76"/>
            <p:cNvSpPr>
              <a:spLocks noChangeShapeType="1"/>
            </p:cNvSpPr>
            <p:nvPr/>
          </p:nvSpPr>
          <p:spPr bwMode="auto">
            <a:xfrm>
              <a:off x="4368" y="1092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Line 77"/>
            <p:cNvSpPr>
              <a:spLocks noChangeShapeType="1"/>
            </p:cNvSpPr>
            <p:nvPr/>
          </p:nvSpPr>
          <p:spPr bwMode="auto">
            <a:xfrm>
              <a:off x="4368" y="1044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Line 78"/>
            <p:cNvSpPr>
              <a:spLocks noChangeShapeType="1"/>
            </p:cNvSpPr>
            <p:nvPr/>
          </p:nvSpPr>
          <p:spPr bwMode="auto">
            <a:xfrm>
              <a:off x="4368" y="996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79"/>
            <p:cNvSpPr>
              <a:spLocks noChangeShapeType="1"/>
            </p:cNvSpPr>
            <p:nvPr/>
          </p:nvSpPr>
          <p:spPr bwMode="auto">
            <a:xfrm>
              <a:off x="4368" y="939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80"/>
            <p:cNvSpPr>
              <a:spLocks noChangeShapeType="1"/>
            </p:cNvSpPr>
            <p:nvPr/>
          </p:nvSpPr>
          <p:spPr bwMode="auto">
            <a:xfrm>
              <a:off x="4368" y="882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Line 81"/>
            <p:cNvSpPr>
              <a:spLocks noChangeShapeType="1"/>
            </p:cNvSpPr>
            <p:nvPr/>
          </p:nvSpPr>
          <p:spPr bwMode="auto">
            <a:xfrm>
              <a:off x="4368" y="825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82"/>
            <p:cNvSpPr>
              <a:spLocks noChangeShapeType="1"/>
            </p:cNvSpPr>
            <p:nvPr/>
          </p:nvSpPr>
          <p:spPr bwMode="auto">
            <a:xfrm>
              <a:off x="4368" y="1833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Line 83"/>
            <p:cNvSpPr>
              <a:spLocks noChangeShapeType="1"/>
            </p:cNvSpPr>
            <p:nvPr/>
          </p:nvSpPr>
          <p:spPr bwMode="auto">
            <a:xfrm>
              <a:off x="4368" y="1689"/>
              <a:ext cx="1104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74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Competition between Internal conversion and Florescence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98525" y="1219200"/>
            <a:ext cx="4035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Example : Azulene and its derivatives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2"/>
          <a:srcRect l="9674" t="40009" r="5902" b="2759"/>
          <a:stretch>
            <a:fillRect/>
          </a:stretch>
        </p:blipFill>
        <p:spPr bwMode="auto">
          <a:xfrm>
            <a:off x="1981200" y="1752600"/>
            <a:ext cx="525780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09600" y="727075"/>
            <a:ext cx="528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How Sn (n =2,3,….) levels are formed ?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85775" y="1295400"/>
            <a:ext cx="75993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Electronic transition from the HOMO to an  orbital of energy 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  greater than LUMO</a:t>
            </a: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Electronic transition from an orbital of lower energy than HOMO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   to the LUMO level</a:t>
            </a:r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8077200" y="4343400"/>
            <a:ext cx="990600" cy="1524000"/>
            <a:chOff x="864" y="3024"/>
            <a:chExt cx="624" cy="960"/>
          </a:xfrm>
        </p:grpSpPr>
        <p:sp>
          <p:nvSpPr>
            <p:cNvPr id="3112" name="Line 16"/>
            <p:cNvSpPr>
              <a:spLocks noChangeShapeType="1"/>
            </p:cNvSpPr>
            <p:nvPr/>
          </p:nvSpPr>
          <p:spPr bwMode="auto">
            <a:xfrm>
              <a:off x="864" y="3024"/>
              <a:ext cx="6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17"/>
            <p:cNvSpPr>
              <a:spLocks noChangeShapeType="1"/>
            </p:cNvSpPr>
            <p:nvPr/>
          </p:nvSpPr>
          <p:spPr bwMode="auto">
            <a:xfrm>
              <a:off x="864" y="3648"/>
              <a:ext cx="6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18"/>
            <p:cNvSpPr>
              <a:spLocks noChangeShapeType="1"/>
            </p:cNvSpPr>
            <p:nvPr/>
          </p:nvSpPr>
          <p:spPr bwMode="auto">
            <a:xfrm>
              <a:off x="864" y="3984"/>
              <a:ext cx="62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8" name="Group 22"/>
          <p:cNvGrpSpPr>
            <a:grpSpLocks/>
          </p:cNvGrpSpPr>
          <p:nvPr/>
        </p:nvGrpSpPr>
        <p:grpSpPr bwMode="auto">
          <a:xfrm>
            <a:off x="5867400" y="5638800"/>
            <a:ext cx="152400" cy="228600"/>
            <a:chOff x="336" y="3936"/>
            <a:chExt cx="96" cy="144"/>
          </a:xfrm>
        </p:grpSpPr>
        <p:sp>
          <p:nvSpPr>
            <p:cNvPr id="3110" name="Line 23"/>
            <p:cNvSpPr>
              <a:spLocks noChangeShapeType="1"/>
            </p:cNvSpPr>
            <p:nvPr/>
          </p:nvSpPr>
          <p:spPr bwMode="auto">
            <a:xfrm>
              <a:off x="336" y="3936"/>
              <a:ext cx="0" cy="144"/>
            </a:xfrm>
            <a:prstGeom prst="line">
              <a:avLst/>
            </a:prstGeom>
            <a:noFill/>
            <a:ln w="38100">
              <a:solidFill>
                <a:srgbClr val="FD474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24"/>
            <p:cNvSpPr>
              <a:spLocks noChangeShapeType="1"/>
            </p:cNvSpPr>
            <p:nvPr/>
          </p:nvSpPr>
          <p:spPr bwMode="auto">
            <a:xfrm flipH="1" flipV="1">
              <a:off x="432" y="3936"/>
              <a:ext cx="0" cy="144"/>
            </a:xfrm>
            <a:prstGeom prst="line">
              <a:avLst/>
            </a:prstGeom>
            <a:noFill/>
            <a:ln w="38100">
              <a:solidFill>
                <a:srgbClr val="FD474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9" name="Line 31"/>
          <p:cNvSpPr>
            <a:spLocks noChangeShapeType="1"/>
          </p:cNvSpPr>
          <p:nvPr/>
        </p:nvSpPr>
        <p:spPr bwMode="auto">
          <a:xfrm>
            <a:off x="8534400" y="4114800"/>
            <a:ext cx="0" cy="228600"/>
          </a:xfrm>
          <a:prstGeom prst="line">
            <a:avLst/>
          </a:prstGeom>
          <a:noFill/>
          <a:ln w="38100">
            <a:solidFill>
              <a:srgbClr val="FD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080" name="Group 32"/>
          <p:cNvGrpSpPr>
            <a:grpSpLocks/>
          </p:cNvGrpSpPr>
          <p:nvPr/>
        </p:nvGrpSpPr>
        <p:grpSpPr bwMode="auto">
          <a:xfrm>
            <a:off x="8534400" y="5105400"/>
            <a:ext cx="152400" cy="228600"/>
            <a:chOff x="336" y="3936"/>
            <a:chExt cx="96" cy="144"/>
          </a:xfrm>
        </p:grpSpPr>
        <p:sp>
          <p:nvSpPr>
            <p:cNvPr id="3108" name="Line 33"/>
            <p:cNvSpPr>
              <a:spLocks noChangeShapeType="1"/>
            </p:cNvSpPr>
            <p:nvPr/>
          </p:nvSpPr>
          <p:spPr bwMode="auto">
            <a:xfrm>
              <a:off x="336" y="3936"/>
              <a:ext cx="0" cy="144"/>
            </a:xfrm>
            <a:prstGeom prst="line">
              <a:avLst/>
            </a:prstGeom>
            <a:noFill/>
            <a:ln w="38100">
              <a:solidFill>
                <a:srgbClr val="FD474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34"/>
            <p:cNvSpPr>
              <a:spLocks noChangeShapeType="1"/>
            </p:cNvSpPr>
            <p:nvPr/>
          </p:nvSpPr>
          <p:spPr bwMode="auto">
            <a:xfrm flipH="1" flipV="1">
              <a:off x="432" y="3936"/>
              <a:ext cx="0" cy="144"/>
            </a:xfrm>
            <a:prstGeom prst="line">
              <a:avLst/>
            </a:prstGeom>
            <a:noFill/>
            <a:ln w="38100">
              <a:solidFill>
                <a:srgbClr val="FD474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1" name="Line 35"/>
          <p:cNvSpPr>
            <a:spLocks noChangeShapeType="1"/>
          </p:cNvSpPr>
          <p:nvPr/>
        </p:nvSpPr>
        <p:spPr bwMode="auto">
          <a:xfrm flipH="1" flipV="1">
            <a:off x="8686800" y="5638800"/>
            <a:ext cx="0" cy="228600"/>
          </a:xfrm>
          <a:prstGeom prst="line">
            <a:avLst/>
          </a:prstGeom>
          <a:noFill/>
          <a:ln w="38100">
            <a:solidFill>
              <a:srgbClr val="FD474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082" name="Group 41"/>
          <p:cNvGrpSpPr>
            <a:grpSpLocks/>
          </p:cNvGrpSpPr>
          <p:nvPr/>
        </p:nvGrpSpPr>
        <p:grpSpPr bwMode="auto">
          <a:xfrm>
            <a:off x="5486400" y="4343400"/>
            <a:ext cx="990600" cy="2133600"/>
            <a:chOff x="2400" y="2736"/>
            <a:chExt cx="624" cy="1344"/>
          </a:xfrm>
        </p:grpSpPr>
        <p:grpSp>
          <p:nvGrpSpPr>
            <p:cNvPr id="3099" name="Group 40"/>
            <p:cNvGrpSpPr>
              <a:grpSpLocks/>
            </p:cNvGrpSpPr>
            <p:nvPr/>
          </p:nvGrpSpPr>
          <p:grpSpPr bwMode="auto">
            <a:xfrm>
              <a:off x="2400" y="2736"/>
              <a:ext cx="624" cy="960"/>
              <a:chOff x="2400" y="2736"/>
              <a:chExt cx="624" cy="960"/>
            </a:xfrm>
          </p:grpSpPr>
          <p:grpSp>
            <p:nvGrpSpPr>
              <p:cNvPr id="3101" name="Group 10"/>
              <p:cNvGrpSpPr>
                <a:grpSpLocks/>
              </p:cNvGrpSpPr>
              <p:nvPr/>
            </p:nvGrpSpPr>
            <p:grpSpPr bwMode="auto">
              <a:xfrm>
                <a:off x="2400" y="2736"/>
                <a:ext cx="624" cy="960"/>
                <a:chOff x="864" y="3024"/>
                <a:chExt cx="624" cy="960"/>
              </a:xfrm>
            </p:grpSpPr>
            <p:sp>
              <p:nvSpPr>
                <p:cNvPr id="3105" name="Line 6"/>
                <p:cNvSpPr>
                  <a:spLocks noChangeShapeType="1"/>
                </p:cNvSpPr>
                <p:nvPr/>
              </p:nvSpPr>
              <p:spPr bwMode="auto">
                <a:xfrm>
                  <a:off x="864" y="3024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6" name="Line 7"/>
                <p:cNvSpPr>
                  <a:spLocks noChangeShapeType="1"/>
                </p:cNvSpPr>
                <p:nvPr/>
              </p:nvSpPr>
              <p:spPr bwMode="auto">
                <a:xfrm>
                  <a:off x="864" y="3648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7" name="Line 8"/>
                <p:cNvSpPr>
                  <a:spLocks noChangeShapeType="1"/>
                </p:cNvSpPr>
                <p:nvPr/>
              </p:nvSpPr>
              <p:spPr bwMode="auto">
                <a:xfrm>
                  <a:off x="864" y="3984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02" name="Group 25"/>
              <p:cNvGrpSpPr>
                <a:grpSpLocks/>
              </p:cNvGrpSpPr>
              <p:nvPr/>
            </p:nvGrpSpPr>
            <p:grpSpPr bwMode="auto">
              <a:xfrm>
                <a:off x="2640" y="3216"/>
                <a:ext cx="96" cy="144"/>
                <a:chOff x="336" y="3936"/>
                <a:chExt cx="96" cy="144"/>
              </a:xfrm>
            </p:grpSpPr>
            <p:sp>
              <p:nvSpPr>
                <p:cNvPr id="3103" name="Line 26"/>
                <p:cNvSpPr>
                  <a:spLocks noChangeShapeType="1"/>
                </p:cNvSpPr>
                <p:nvPr/>
              </p:nvSpPr>
              <p:spPr bwMode="auto">
                <a:xfrm>
                  <a:off x="336" y="393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FD4747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4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936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FD4747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100" name="Text Box 37"/>
            <p:cNvSpPr txBox="1">
              <a:spLocks noChangeArrowheads="1"/>
            </p:cNvSpPr>
            <p:nvPr/>
          </p:nvSpPr>
          <p:spPr bwMode="auto">
            <a:xfrm>
              <a:off x="2551" y="383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S</a:t>
              </a:r>
              <a:r>
                <a:rPr lang="en-US" sz="2000" b="1" baseline="-25000"/>
                <a:t>0</a:t>
              </a:r>
            </a:p>
          </p:txBody>
        </p:sp>
      </p:grpSp>
      <p:grpSp>
        <p:nvGrpSpPr>
          <p:cNvPr id="3083" name="Group 42"/>
          <p:cNvGrpSpPr>
            <a:grpSpLocks/>
          </p:cNvGrpSpPr>
          <p:nvPr/>
        </p:nvGrpSpPr>
        <p:grpSpPr bwMode="auto">
          <a:xfrm>
            <a:off x="6781800" y="4114800"/>
            <a:ext cx="990600" cy="2378075"/>
            <a:chOff x="3744" y="2592"/>
            <a:chExt cx="624" cy="1498"/>
          </a:xfrm>
        </p:grpSpPr>
        <p:grpSp>
          <p:nvGrpSpPr>
            <p:cNvPr id="3089" name="Group 11"/>
            <p:cNvGrpSpPr>
              <a:grpSpLocks/>
            </p:cNvGrpSpPr>
            <p:nvPr/>
          </p:nvGrpSpPr>
          <p:grpSpPr bwMode="auto">
            <a:xfrm>
              <a:off x="3744" y="2736"/>
              <a:ext cx="624" cy="960"/>
              <a:chOff x="864" y="3024"/>
              <a:chExt cx="624" cy="960"/>
            </a:xfrm>
          </p:grpSpPr>
          <p:sp>
            <p:nvSpPr>
              <p:cNvPr id="3096" name="Line 12"/>
              <p:cNvSpPr>
                <a:spLocks noChangeShapeType="1"/>
              </p:cNvSpPr>
              <p:nvPr/>
            </p:nvSpPr>
            <p:spPr bwMode="auto">
              <a:xfrm>
                <a:off x="864" y="3024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Line 13"/>
              <p:cNvSpPr>
                <a:spLocks noChangeShapeType="1"/>
              </p:cNvSpPr>
              <p:nvPr/>
            </p:nvSpPr>
            <p:spPr bwMode="auto">
              <a:xfrm>
                <a:off x="864" y="3648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Line 14"/>
              <p:cNvSpPr>
                <a:spLocks noChangeShapeType="1"/>
              </p:cNvSpPr>
              <p:nvPr/>
            </p:nvSpPr>
            <p:spPr bwMode="auto">
              <a:xfrm>
                <a:off x="864" y="3984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90" name="Group 21"/>
            <p:cNvGrpSpPr>
              <a:grpSpLocks/>
            </p:cNvGrpSpPr>
            <p:nvPr/>
          </p:nvGrpSpPr>
          <p:grpSpPr bwMode="auto">
            <a:xfrm>
              <a:off x="3984" y="3552"/>
              <a:ext cx="96" cy="144"/>
              <a:chOff x="336" y="3936"/>
              <a:chExt cx="96" cy="144"/>
            </a:xfrm>
          </p:grpSpPr>
          <p:sp>
            <p:nvSpPr>
              <p:cNvPr id="3094" name="Line 19"/>
              <p:cNvSpPr>
                <a:spLocks noChangeShapeType="1"/>
              </p:cNvSpPr>
              <p:nvPr/>
            </p:nvSpPr>
            <p:spPr bwMode="auto">
              <a:xfrm>
                <a:off x="336" y="393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D4747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20"/>
              <p:cNvSpPr>
                <a:spLocks noChangeShapeType="1"/>
              </p:cNvSpPr>
              <p:nvPr/>
            </p:nvSpPr>
            <p:spPr bwMode="auto">
              <a:xfrm flipH="1" flipV="1">
                <a:off x="432" y="3936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D4747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91" name="Line 29"/>
            <p:cNvSpPr>
              <a:spLocks noChangeShapeType="1"/>
            </p:cNvSpPr>
            <p:nvPr/>
          </p:nvSpPr>
          <p:spPr bwMode="auto">
            <a:xfrm>
              <a:off x="3984" y="2592"/>
              <a:ext cx="0" cy="144"/>
            </a:xfrm>
            <a:prstGeom prst="line">
              <a:avLst/>
            </a:prstGeom>
            <a:noFill/>
            <a:ln w="38100">
              <a:solidFill>
                <a:srgbClr val="FD474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30"/>
            <p:cNvSpPr>
              <a:spLocks noChangeShapeType="1"/>
            </p:cNvSpPr>
            <p:nvPr/>
          </p:nvSpPr>
          <p:spPr bwMode="auto">
            <a:xfrm flipH="1" flipV="1">
              <a:off x="4080" y="3216"/>
              <a:ext cx="0" cy="144"/>
            </a:xfrm>
            <a:prstGeom prst="line">
              <a:avLst/>
            </a:prstGeom>
            <a:noFill/>
            <a:ln w="38100">
              <a:solidFill>
                <a:srgbClr val="FD4747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Text Box 38"/>
            <p:cNvSpPr txBox="1">
              <a:spLocks noChangeArrowheads="1"/>
            </p:cNvSpPr>
            <p:nvPr/>
          </p:nvSpPr>
          <p:spPr bwMode="auto">
            <a:xfrm>
              <a:off x="3895" y="384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S</a:t>
              </a:r>
              <a:r>
                <a:rPr lang="en-US" sz="2000" b="1" baseline="-25000"/>
                <a:t>1</a:t>
              </a:r>
            </a:p>
          </p:txBody>
        </p:sp>
      </p:grpSp>
      <p:sp>
        <p:nvSpPr>
          <p:cNvPr id="3084" name="Text Box 39"/>
          <p:cNvSpPr txBox="1">
            <a:spLocks noChangeArrowheads="1"/>
          </p:cNvSpPr>
          <p:nvPr/>
        </p:nvSpPr>
        <p:spPr bwMode="auto">
          <a:xfrm>
            <a:off x="8393113" y="609600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</a:t>
            </a:r>
            <a:r>
              <a:rPr lang="en-US" sz="2000" b="1" baseline="-25000"/>
              <a:t>2</a:t>
            </a:r>
          </a:p>
        </p:txBody>
      </p:sp>
      <p:sp>
        <p:nvSpPr>
          <p:cNvPr id="3085" name="Text Box 43"/>
          <p:cNvSpPr txBox="1">
            <a:spLocks noChangeArrowheads="1"/>
          </p:cNvSpPr>
          <p:nvPr/>
        </p:nvSpPr>
        <p:spPr bwMode="auto">
          <a:xfrm>
            <a:off x="609600" y="3581400"/>
            <a:ext cx="254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Example:Benzophenone</a:t>
            </a:r>
          </a:p>
        </p:txBody>
      </p:sp>
      <p:sp>
        <p:nvSpPr>
          <p:cNvPr id="3086" name="Text Box 44"/>
          <p:cNvSpPr txBox="1">
            <a:spLocks noChangeArrowheads="1"/>
          </p:cNvSpPr>
          <p:nvPr/>
        </p:nvSpPr>
        <p:spPr bwMode="auto">
          <a:xfrm>
            <a:off x="4906963" y="55626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</a:t>
            </a:r>
          </a:p>
        </p:txBody>
      </p:sp>
      <p:sp>
        <p:nvSpPr>
          <p:cNvPr id="3087" name="Text Box 45"/>
          <p:cNvSpPr txBox="1">
            <a:spLocks noChangeArrowheads="1"/>
          </p:cNvSpPr>
          <p:nvPr/>
        </p:nvSpPr>
        <p:spPr bwMode="auto">
          <a:xfrm>
            <a:off x="4876800" y="4038600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</a:t>
            </a:r>
            <a:r>
              <a:rPr lang="en-US" sz="2400" b="1" baseline="30000">
                <a:sym typeface="Symbol" pitchFamily="18" charset="2"/>
              </a:rPr>
              <a:t></a:t>
            </a:r>
          </a:p>
        </p:txBody>
      </p:sp>
      <p:sp>
        <p:nvSpPr>
          <p:cNvPr id="3088" name="Text Box 46"/>
          <p:cNvSpPr txBox="1">
            <a:spLocks noChangeArrowheads="1"/>
          </p:cNvSpPr>
          <p:nvPr/>
        </p:nvSpPr>
        <p:spPr bwMode="auto">
          <a:xfrm>
            <a:off x="4903788" y="5029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sym typeface="Symbol" pitchFamily="18" charset="2"/>
              </a:rPr>
              <a:t>n</a:t>
            </a:r>
          </a:p>
        </p:txBody>
      </p:sp>
      <p:graphicFrame>
        <p:nvGraphicFramePr>
          <p:cNvPr id="3074" name="Object 49"/>
          <p:cNvGraphicFramePr>
            <a:graphicFrameLocks noChangeAspect="1"/>
          </p:cNvGraphicFramePr>
          <p:nvPr/>
        </p:nvGraphicFramePr>
        <p:xfrm>
          <a:off x="381000" y="3990975"/>
          <a:ext cx="4246563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6361905" imgH="4296375" progId="Paint.Picture">
                  <p:embed/>
                </p:oleObj>
              </mc:Choice>
              <mc:Fallback>
                <p:oleObj name="Bitmap Image" r:id="rId3" imgW="6361905" imgH="4296375" progId="Paint.Picture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90975"/>
                        <a:ext cx="4246563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90600" y="1663700"/>
            <a:ext cx="74993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Internal conversion between S</a:t>
            </a:r>
            <a:r>
              <a:rPr lang="en-US" sz="2400" b="1" baseline="-25000">
                <a:solidFill>
                  <a:srgbClr val="006600"/>
                </a:solidFill>
                <a:latin typeface="Times New Roman" pitchFamily="18" charset="0"/>
              </a:rPr>
              <a:t>o</a:t>
            </a: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 and S</a:t>
            </a:r>
            <a:r>
              <a:rPr lang="en-US" sz="24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400" b="1" baseline="30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is almost absent</a:t>
            </a:r>
          </a:p>
          <a:p>
            <a:pPr>
              <a:buFont typeface="Wingdings" pitchFamily="2" charset="2"/>
              <a:buChar char="Ø"/>
            </a:pPr>
            <a:endParaRPr lang="en-US" sz="2400" b="1">
              <a:solidFill>
                <a:srgbClr val="006600"/>
              </a:solidFill>
              <a:latin typeface="Times New Roman" pitchFamily="18" charset="0"/>
            </a:endParaRPr>
          </a:p>
          <a:p>
            <a:r>
              <a:rPr lang="en-US" sz="2000">
                <a:solidFill>
                  <a:srgbClr val="006600"/>
                </a:solidFill>
              </a:rPr>
              <a:t>       (1)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Important  energy difference between S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o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and S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 </a:t>
            </a: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</a:t>
            </a:r>
            <a:r>
              <a:rPr lang="en-US" sz="2000">
                <a:solidFill>
                  <a:srgbClr val="006600"/>
                </a:solidFill>
              </a:rPr>
              <a:t>(2)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Poor overlap of vibrational levels of these two state</a:t>
            </a: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The rate of internal conversion between the different 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     triplet state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is of the same order of magnitude </a:t>
            </a:r>
          </a:p>
          <a:p>
            <a:pPr>
              <a:buFont typeface="Wingdings" pitchFamily="2" charset="2"/>
              <a:buNone/>
            </a:pPr>
            <a:r>
              <a:rPr lang="en-US" sz="2400" b="1">
                <a:solidFill>
                  <a:srgbClr val="006600"/>
                </a:solidFill>
                <a:latin typeface="Times New Roman" pitchFamily="18" charset="0"/>
              </a:rPr>
              <a:t>     as that of excited singlet state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286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00FF"/>
                </a:solidFill>
                <a:latin typeface="Times New Roman" pitchFamily="18" charset="0"/>
              </a:rPr>
              <a:t>Intersystem crossing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72961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A non radiative analogue of IC</a:t>
            </a:r>
          </a:p>
          <a:p>
            <a:pPr>
              <a:buFont typeface="Wingdings" pitchFamily="2" charset="2"/>
              <a:buChar char="Ø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Between states of different multiplicity</a:t>
            </a:r>
          </a:p>
          <a:p>
            <a:pPr>
              <a:buFont typeface="Wingdings" pitchFamily="2" charset="2"/>
              <a:buChar char="Ø"/>
            </a:pPr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Forbidden according to Wigners rule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(1) If spin orbit interaction is possible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(1) If singlet / triplet energy difference is small</a:t>
            </a: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ISC is slower than IC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For S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-T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 </a:t>
            </a:r>
            <a:r>
              <a:rPr lang="en-US" sz="2000" b="1" baseline="30000">
                <a:solidFill>
                  <a:srgbClr val="006600"/>
                </a:solidFill>
                <a:latin typeface="Times New Roman" pitchFamily="18" charset="0"/>
              </a:rPr>
              <a:t> 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10</a:t>
            </a:r>
            <a:r>
              <a:rPr lang="en-US" sz="2000" b="1" baseline="30000">
                <a:solidFill>
                  <a:srgbClr val="006600"/>
                </a:solidFill>
                <a:latin typeface="Times New Roman" pitchFamily="18" charset="0"/>
              </a:rPr>
              <a:t>-11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-10</a:t>
            </a:r>
            <a:r>
              <a:rPr lang="en-US" sz="2000" b="1" baseline="30000">
                <a:solidFill>
                  <a:srgbClr val="006600"/>
                </a:solidFill>
                <a:latin typeface="Times New Roman" pitchFamily="18" charset="0"/>
              </a:rPr>
              <a:t>-6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S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   T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-S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0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10</a:t>
            </a:r>
            <a:r>
              <a:rPr lang="en-US" sz="2000" b="1" baseline="30000">
                <a:solidFill>
                  <a:srgbClr val="006600"/>
                </a:solidFill>
                <a:latin typeface="Times New Roman" pitchFamily="18" charset="0"/>
              </a:rPr>
              <a:t>-7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-10 S</a:t>
            </a:r>
          </a:p>
          <a:p>
            <a:endParaRPr lang="en-US" sz="2000" b="1">
              <a:solidFill>
                <a:srgbClr val="0066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Nearly all bimolecular photochemical reactions occur from the 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lowest triplet state (T</a:t>
            </a:r>
            <a:r>
              <a:rPr lang="en-US" sz="2000" b="1" baseline="-25000">
                <a:solidFill>
                  <a:srgbClr val="006600"/>
                </a:solidFill>
                <a:latin typeface="Times New Roman" pitchFamily="18" charset="0"/>
              </a:rPr>
              <a:t>1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)</a:t>
            </a:r>
            <a:endParaRPr lang="en-US" sz="2000" b="1" baseline="30000">
              <a:solidFill>
                <a:srgbClr val="006600"/>
              </a:solidFill>
              <a:latin typeface="Times New Roman" pitchFamily="18" charset="0"/>
            </a:endParaRPr>
          </a:p>
        </p:txBody>
      </p:sp>
      <p:grpSp>
        <p:nvGrpSpPr>
          <p:cNvPr id="14340" name="Group 35"/>
          <p:cNvGrpSpPr>
            <a:grpSpLocks/>
          </p:cNvGrpSpPr>
          <p:nvPr/>
        </p:nvGrpSpPr>
        <p:grpSpPr bwMode="auto">
          <a:xfrm>
            <a:off x="4648200" y="1371600"/>
            <a:ext cx="4419600" cy="1905000"/>
            <a:chOff x="2928" y="864"/>
            <a:chExt cx="2784" cy="1200"/>
          </a:xfrm>
        </p:grpSpPr>
        <p:grpSp>
          <p:nvGrpSpPr>
            <p:cNvPr id="14341" name="Group 20"/>
            <p:cNvGrpSpPr>
              <a:grpSpLocks/>
            </p:cNvGrpSpPr>
            <p:nvPr/>
          </p:nvGrpSpPr>
          <p:grpSpPr bwMode="auto">
            <a:xfrm>
              <a:off x="3216" y="864"/>
              <a:ext cx="1104" cy="288"/>
              <a:chOff x="3360" y="864"/>
              <a:chExt cx="1104" cy="288"/>
            </a:xfrm>
          </p:grpSpPr>
          <p:sp>
            <p:nvSpPr>
              <p:cNvPr id="14357" name="Line 13"/>
              <p:cNvSpPr>
                <a:spLocks noChangeShapeType="1"/>
              </p:cNvSpPr>
              <p:nvPr/>
            </p:nvSpPr>
            <p:spPr bwMode="auto">
              <a:xfrm>
                <a:off x="3360" y="115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Line 14"/>
              <p:cNvSpPr>
                <a:spLocks noChangeShapeType="1"/>
              </p:cNvSpPr>
              <p:nvPr/>
            </p:nvSpPr>
            <p:spPr bwMode="auto">
              <a:xfrm>
                <a:off x="3360" y="1056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Line 15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Line 16"/>
              <p:cNvSpPr>
                <a:spLocks noChangeShapeType="1"/>
              </p:cNvSpPr>
              <p:nvPr/>
            </p:nvSpPr>
            <p:spPr bwMode="auto">
              <a:xfrm>
                <a:off x="3360" y="96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Line 17"/>
              <p:cNvSpPr>
                <a:spLocks noChangeShapeType="1"/>
              </p:cNvSpPr>
              <p:nvPr/>
            </p:nvSpPr>
            <p:spPr bwMode="auto">
              <a:xfrm>
                <a:off x="3360" y="91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Line 18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2" name="Line 19"/>
            <p:cNvSpPr>
              <a:spLocks noChangeShapeType="1"/>
            </p:cNvSpPr>
            <p:nvPr/>
          </p:nvSpPr>
          <p:spPr bwMode="auto">
            <a:xfrm>
              <a:off x="3216" y="1968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3" name="Group 21"/>
            <p:cNvGrpSpPr>
              <a:grpSpLocks/>
            </p:cNvGrpSpPr>
            <p:nvPr/>
          </p:nvGrpSpPr>
          <p:grpSpPr bwMode="auto">
            <a:xfrm>
              <a:off x="4608" y="1152"/>
              <a:ext cx="1104" cy="288"/>
              <a:chOff x="3360" y="864"/>
              <a:chExt cx="1104" cy="288"/>
            </a:xfrm>
          </p:grpSpPr>
          <p:sp>
            <p:nvSpPr>
              <p:cNvPr id="14351" name="Line 22"/>
              <p:cNvSpPr>
                <a:spLocks noChangeShapeType="1"/>
              </p:cNvSpPr>
              <p:nvPr/>
            </p:nvSpPr>
            <p:spPr bwMode="auto">
              <a:xfrm>
                <a:off x="3360" y="115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Line 23"/>
              <p:cNvSpPr>
                <a:spLocks noChangeShapeType="1"/>
              </p:cNvSpPr>
              <p:nvPr/>
            </p:nvSpPr>
            <p:spPr bwMode="auto">
              <a:xfrm>
                <a:off x="3360" y="1056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Line 24"/>
              <p:cNvSpPr>
                <a:spLocks noChangeShapeType="1"/>
              </p:cNvSpPr>
              <p:nvPr/>
            </p:nvSpPr>
            <p:spPr bwMode="auto">
              <a:xfrm>
                <a:off x="3360" y="100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Line 25"/>
              <p:cNvSpPr>
                <a:spLocks noChangeShapeType="1"/>
              </p:cNvSpPr>
              <p:nvPr/>
            </p:nvSpPr>
            <p:spPr bwMode="auto">
              <a:xfrm>
                <a:off x="3360" y="960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Line 26"/>
              <p:cNvSpPr>
                <a:spLocks noChangeShapeType="1"/>
              </p:cNvSpPr>
              <p:nvPr/>
            </p:nvSpPr>
            <p:spPr bwMode="auto">
              <a:xfrm>
                <a:off x="3360" y="912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27"/>
              <p:cNvSpPr>
                <a:spLocks noChangeShapeType="1"/>
              </p:cNvSpPr>
              <p:nvPr/>
            </p:nvSpPr>
            <p:spPr bwMode="auto">
              <a:xfrm>
                <a:off x="3360" y="864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4" name="Line 28"/>
            <p:cNvSpPr>
              <a:spLocks noChangeShapeType="1"/>
            </p:cNvSpPr>
            <p:nvPr/>
          </p:nvSpPr>
          <p:spPr bwMode="auto">
            <a:xfrm>
              <a:off x="4608" y="1968"/>
              <a:ext cx="110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Oval 29"/>
            <p:cNvSpPr>
              <a:spLocks noChangeArrowheads="1"/>
            </p:cNvSpPr>
            <p:nvPr/>
          </p:nvSpPr>
          <p:spPr bwMode="auto">
            <a:xfrm>
              <a:off x="3696" y="1056"/>
              <a:ext cx="96" cy="96"/>
            </a:xfrm>
            <a:prstGeom prst="ellipse">
              <a:avLst/>
            </a:prstGeom>
            <a:solidFill>
              <a:srgbClr val="FD474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30"/>
            <p:cNvSpPr txBox="1">
              <a:spLocks noChangeArrowheads="1"/>
            </p:cNvSpPr>
            <p:nvPr/>
          </p:nvSpPr>
          <p:spPr bwMode="auto">
            <a:xfrm>
              <a:off x="2976" y="1833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</a:t>
              </a:r>
              <a:r>
                <a:rPr lang="en-US" b="1" baseline="-25000"/>
                <a:t>0</a:t>
              </a:r>
            </a:p>
          </p:txBody>
        </p:sp>
        <p:sp>
          <p:nvSpPr>
            <p:cNvPr id="14347" name="Text Box 31"/>
            <p:cNvSpPr txBox="1">
              <a:spLocks noChangeArrowheads="1"/>
            </p:cNvSpPr>
            <p:nvPr/>
          </p:nvSpPr>
          <p:spPr bwMode="auto">
            <a:xfrm>
              <a:off x="2928" y="873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</a:t>
              </a:r>
              <a:r>
                <a:rPr lang="en-US" b="1" baseline="-25000"/>
                <a:t>1</a:t>
              </a:r>
            </a:p>
          </p:txBody>
        </p:sp>
        <p:sp>
          <p:nvSpPr>
            <p:cNvPr id="14348" name="Text Box 32"/>
            <p:cNvSpPr txBox="1">
              <a:spLocks noChangeArrowheads="1"/>
            </p:cNvSpPr>
            <p:nvPr/>
          </p:nvSpPr>
          <p:spPr bwMode="auto">
            <a:xfrm>
              <a:off x="5088" y="864"/>
              <a:ext cx="2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T</a:t>
              </a:r>
              <a:r>
                <a:rPr lang="en-US" b="1" baseline="-25000"/>
                <a:t>1</a:t>
              </a:r>
            </a:p>
          </p:txBody>
        </p:sp>
        <p:sp>
          <p:nvSpPr>
            <p:cNvPr id="14349" name="AutoShape 33"/>
            <p:cNvSpPr>
              <a:spLocks noChangeArrowheads="1"/>
            </p:cNvSpPr>
            <p:nvPr/>
          </p:nvSpPr>
          <p:spPr bwMode="auto">
            <a:xfrm rot="1401334" flipV="1">
              <a:off x="4272" y="1152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Text Box 34"/>
            <p:cNvSpPr txBox="1">
              <a:spLocks noChangeArrowheads="1"/>
            </p:cNvSpPr>
            <p:nvPr/>
          </p:nvSpPr>
          <p:spPr bwMode="auto">
            <a:xfrm>
              <a:off x="4224" y="1200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FF"/>
                  </a:solidFill>
                  <a:latin typeface="Times New Roman" pitchFamily="18" charset="0"/>
                </a:rPr>
                <a:t>ISC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310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Radiative deactivation</a:t>
            </a:r>
          </a:p>
        </p:txBody>
      </p:sp>
      <p:grpSp>
        <p:nvGrpSpPr>
          <p:cNvPr id="4100" name="Group 44"/>
          <p:cNvGrpSpPr>
            <a:grpSpLocks/>
          </p:cNvGrpSpPr>
          <p:nvPr/>
        </p:nvGrpSpPr>
        <p:grpSpPr bwMode="auto">
          <a:xfrm>
            <a:off x="4038600" y="212725"/>
            <a:ext cx="3962400" cy="1768475"/>
            <a:chOff x="1680" y="912"/>
            <a:chExt cx="2496" cy="1114"/>
          </a:xfrm>
        </p:grpSpPr>
        <p:sp>
          <p:nvSpPr>
            <p:cNvPr id="4132" name="Text Box 5"/>
            <p:cNvSpPr txBox="1">
              <a:spLocks noChangeArrowheads="1"/>
            </p:cNvSpPr>
            <p:nvPr/>
          </p:nvSpPr>
          <p:spPr bwMode="auto">
            <a:xfrm>
              <a:off x="2324" y="912"/>
              <a:ext cx="10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itchFamily="18" charset="0"/>
                </a:rPr>
                <a:t>Luminescence</a:t>
              </a:r>
            </a:p>
          </p:txBody>
        </p:sp>
        <p:grpSp>
          <p:nvGrpSpPr>
            <p:cNvPr id="4133" name="Group 11"/>
            <p:cNvGrpSpPr>
              <a:grpSpLocks/>
            </p:cNvGrpSpPr>
            <p:nvPr/>
          </p:nvGrpSpPr>
          <p:grpSpPr bwMode="auto">
            <a:xfrm>
              <a:off x="2208" y="1152"/>
              <a:ext cx="1344" cy="576"/>
              <a:chOff x="1200" y="1440"/>
              <a:chExt cx="1344" cy="576"/>
            </a:xfrm>
          </p:grpSpPr>
          <p:sp>
            <p:nvSpPr>
              <p:cNvPr id="4136" name="Line 7"/>
              <p:cNvSpPr>
                <a:spLocks noChangeShapeType="1"/>
              </p:cNvSpPr>
              <p:nvPr/>
            </p:nvSpPr>
            <p:spPr bwMode="auto">
              <a:xfrm>
                <a:off x="1872" y="144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8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10"/>
              <p:cNvSpPr>
                <a:spLocks noChangeShapeType="1"/>
              </p:cNvSpPr>
              <p:nvPr/>
            </p:nvSpPr>
            <p:spPr bwMode="auto">
              <a:xfrm>
                <a:off x="25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34" name="Text Box 12"/>
            <p:cNvSpPr txBox="1">
              <a:spLocks noChangeArrowheads="1"/>
            </p:cNvSpPr>
            <p:nvPr/>
          </p:nvSpPr>
          <p:spPr bwMode="auto">
            <a:xfrm>
              <a:off x="1680" y="1776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itchFamily="18" charset="0"/>
                </a:rPr>
                <a:t>Fluorescence</a:t>
              </a:r>
            </a:p>
          </p:txBody>
        </p:sp>
        <p:sp>
          <p:nvSpPr>
            <p:cNvPr id="4135" name="Text Box 13"/>
            <p:cNvSpPr txBox="1">
              <a:spLocks noChangeArrowheads="1"/>
            </p:cNvSpPr>
            <p:nvPr/>
          </p:nvSpPr>
          <p:spPr bwMode="auto">
            <a:xfrm>
              <a:off x="2896" y="1776"/>
              <a:ext cx="12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Times New Roman" pitchFamily="18" charset="0"/>
                </a:rPr>
                <a:t>Phosphorescence</a:t>
              </a:r>
            </a:p>
          </p:txBody>
        </p:sp>
      </p:grpSp>
      <p:grpSp>
        <p:nvGrpSpPr>
          <p:cNvPr id="4101" name="Group 43"/>
          <p:cNvGrpSpPr>
            <a:grpSpLocks/>
          </p:cNvGrpSpPr>
          <p:nvPr/>
        </p:nvGrpSpPr>
        <p:grpSpPr bwMode="auto">
          <a:xfrm>
            <a:off x="2286000" y="2057400"/>
            <a:ext cx="6934200" cy="1905000"/>
            <a:chOff x="720" y="2400"/>
            <a:chExt cx="4368" cy="1200"/>
          </a:xfrm>
        </p:grpSpPr>
        <p:grpSp>
          <p:nvGrpSpPr>
            <p:cNvPr id="4103" name="Group 14"/>
            <p:cNvGrpSpPr>
              <a:grpSpLocks/>
            </p:cNvGrpSpPr>
            <p:nvPr/>
          </p:nvGrpSpPr>
          <p:grpSpPr bwMode="auto">
            <a:xfrm>
              <a:off x="1488" y="2400"/>
              <a:ext cx="2784" cy="1200"/>
              <a:chOff x="2928" y="864"/>
              <a:chExt cx="2784" cy="1200"/>
            </a:xfrm>
          </p:grpSpPr>
          <p:grpSp>
            <p:nvGrpSpPr>
              <p:cNvPr id="4110" name="Group 15"/>
              <p:cNvGrpSpPr>
                <a:grpSpLocks/>
              </p:cNvGrpSpPr>
              <p:nvPr/>
            </p:nvGrpSpPr>
            <p:grpSpPr bwMode="auto">
              <a:xfrm>
                <a:off x="3216" y="864"/>
                <a:ext cx="1104" cy="288"/>
                <a:chOff x="3360" y="864"/>
                <a:chExt cx="1104" cy="288"/>
              </a:xfrm>
            </p:grpSpPr>
            <p:sp>
              <p:nvSpPr>
                <p:cNvPr id="4126" name="Line 16"/>
                <p:cNvSpPr>
                  <a:spLocks noChangeShapeType="1"/>
                </p:cNvSpPr>
                <p:nvPr/>
              </p:nvSpPr>
              <p:spPr bwMode="auto">
                <a:xfrm>
                  <a:off x="3360" y="1152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Line 17"/>
                <p:cNvSpPr>
                  <a:spLocks noChangeShapeType="1"/>
                </p:cNvSpPr>
                <p:nvPr/>
              </p:nvSpPr>
              <p:spPr bwMode="auto">
                <a:xfrm>
                  <a:off x="3360" y="1056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Line 18"/>
                <p:cNvSpPr>
                  <a:spLocks noChangeShapeType="1"/>
                </p:cNvSpPr>
                <p:nvPr/>
              </p:nvSpPr>
              <p:spPr bwMode="auto">
                <a:xfrm>
                  <a:off x="3360" y="1008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Line 19"/>
                <p:cNvSpPr>
                  <a:spLocks noChangeShapeType="1"/>
                </p:cNvSpPr>
                <p:nvPr/>
              </p:nvSpPr>
              <p:spPr bwMode="auto">
                <a:xfrm>
                  <a:off x="3360" y="960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Line 20"/>
                <p:cNvSpPr>
                  <a:spLocks noChangeShapeType="1"/>
                </p:cNvSpPr>
                <p:nvPr/>
              </p:nvSpPr>
              <p:spPr bwMode="auto">
                <a:xfrm>
                  <a:off x="3360" y="912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Line 21"/>
                <p:cNvSpPr>
                  <a:spLocks noChangeShapeType="1"/>
                </p:cNvSpPr>
                <p:nvPr/>
              </p:nvSpPr>
              <p:spPr bwMode="auto">
                <a:xfrm>
                  <a:off x="3360" y="864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" name="Line 22"/>
              <p:cNvSpPr>
                <a:spLocks noChangeShapeType="1"/>
              </p:cNvSpPr>
              <p:nvPr/>
            </p:nvSpPr>
            <p:spPr bwMode="auto">
              <a:xfrm>
                <a:off x="3216" y="196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2" name="Group 23"/>
              <p:cNvGrpSpPr>
                <a:grpSpLocks/>
              </p:cNvGrpSpPr>
              <p:nvPr/>
            </p:nvGrpSpPr>
            <p:grpSpPr bwMode="auto">
              <a:xfrm>
                <a:off x="4608" y="1152"/>
                <a:ext cx="1104" cy="288"/>
                <a:chOff x="3360" y="864"/>
                <a:chExt cx="1104" cy="288"/>
              </a:xfrm>
            </p:grpSpPr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auto">
                <a:xfrm>
                  <a:off x="3360" y="1152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auto">
                <a:xfrm>
                  <a:off x="3360" y="1056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auto">
                <a:xfrm>
                  <a:off x="3360" y="1008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" name="Line 27"/>
                <p:cNvSpPr>
                  <a:spLocks noChangeShapeType="1"/>
                </p:cNvSpPr>
                <p:nvPr/>
              </p:nvSpPr>
              <p:spPr bwMode="auto">
                <a:xfrm>
                  <a:off x="3360" y="960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912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auto">
                <a:xfrm>
                  <a:off x="3360" y="864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3" name="Line 30"/>
              <p:cNvSpPr>
                <a:spLocks noChangeShapeType="1"/>
              </p:cNvSpPr>
              <p:nvPr/>
            </p:nvSpPr>
            <p:spPr bwMode="auto">
              <a:xfrm>
                <a:off x="4608" y="1968"/>
                <a:ext cx="110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Oval 31"/>
              <p:cNvSpPr>
                <a:spLocks noChangeArrowheads="1"/>
              </p:cNvSpPr>
              <p:nvPr/>
            </p:nvSpPr>
            <p:spPr bwMode="auto">
              <a:xfrm>
                <a:off x="3696" y="1056"/>
                <a:ext cx="96" cy="96"/>
              </a:xfrm>
              <a:prstGeom prst="ellipse">
                <a:avLst/>
              </a:prstGeom>
              <a:solidFill>
                <a:srgbClr val="FD474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Text Box 32"/>
              <p:cNvSpPr txBox="1">
                <a:spLocks noChangeArrowheads="1"/>
              </p:cNvSpPr>
              <p:nvPr/>
            </p:nvSpPr>
            <p:spPr bwMode="auto">
              <a:xfrm>
                <a:off x="2976" y="1833"/>
                <a:ext cx="2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S</a:t>
                </a:r>
                <a:r>
                  <a:rPr lang="en-US" b="1" baseline="-25000"/>
                  <a:t>0</a:t>
                </a:r>
              </a:p>
            </p:txBody>
          </p:sp>
          <p:sp>
            <p:nvSpPr>
              <p:cNvPr id="4116" name="Text Box 33"/>
              <p:cNvSpPr txBox="1">
                <a:spLocks noChangeArrowheads="1"/>
              </p:cNvSpPr>
              <p:nvPr/>
            </p:nvSpPr>
            <p:spPr bwMode="auto">
              <a:xfrm>
                <a:off x="2928" y="873"/>
                <a:ext cx="2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S</a:t>
                </a:r>
                <a:r>
                  <a:rPr lang="en-US" b="1" baseline="-25000"/>
                  <a:t>1</a:t>
                </a:r>
              </a:p>
            </p:txBody>
          </p:sp>
          <p:sp>
            <p:nvSpPr>
              <p:cNvPr id="4117" name="Text Box 34"/>
              <p:cNvSpPr txBox="1">
                <a:spLocks noChangeArrowheads="1"/>
              </p:cNvSpPr>
              <p:nvPr/>
            </p:nvSpPr>
            <p:spPr bwMode="auto">
              <a:xfrm>
                <a:off x="5088" y="864"/>
                <a:ext cx="2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T</a:t>
                </a:r>
                <a:r>
                  <a:rPr lang="en-US" b="1" baseline="-25000"/>
                  <a:t>1</a:t>
                </a:r>
              </a:p>
            </p:txBody>
          </p:sp>
          <p:sp>
            <p:nvSpPr>
              <p:cNvPr id="4118" name="AutoShape 35"/>
              <p:cNvSpPr>
                <a:spLocks noChangeArrowheads="1"/>
              </p:cNvSpPr>
              <p:nvPr/>
            </p:nvSpPr>
            <p:spPr bwMode="auto">
              <a:xfrm rot="1401334" flipV="1">
                <a:off x="4272" y="1152"/>
                <a:ext cx="576" cy="96"/>
              </a:xfrm>
              <a:prstGeom prst="rightArrow">
                <a:avLst>
                  <a:gd name="adj1" fmla="val 50000"/>
                  <a:gd name="adj2" fmla="val 150000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Text Box 36"/>
              <p:cNvSpPr txBox="1">
                <a:spLocks noChangeArrowheads="1"/>
              </p:cNvSpPr>
              <p:nvPr/>
            </p:nvSpPr>
            <p:spPr bwMode="auto">
              <a:xfrm>
                <a:off x="4224" y="1200"/>
                <a:ext cx="3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0000FF"/>
                    </a:solidFill>
                    <a:latin typeface="Times New Roman" pitchFamily="18" charset="0"/>
                  </a:rPr>
                  <a:t>ISC</a:t>
                </a:r>
              </a:p>
            </p:txBody>
          </p:sp>
        </p:grpSp>
        <p:sp>
          <p:nvSpPr>
            <p:cNvPr id="4104" name="AutoShape 37"/>
            <p:cNvSpPr>
              <a:spLocks noChangeArrowheads="1"/>
            </p:cNvSpPr>
            <p:nvPr/>
          </p:nvSpPr>
          <p:spPr bwMode="auto">
            <a:xfrm>
              <a:off x="2256" y="2736"/>
              <a:ext cx="96" cy="768"/>
            </a:xfrm>
            <a:prstGeom prst="downArrow">
              <a:avLst>
                <a:gd name="adj1" fmla="val 50000"/>
                <a:gd name="adj2" fmla="val 200000"/>
              </a:avLst>
            </a:prstGeom>
            <a:solidFill>
              <a:srgbClr val="A0FE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AutoShape 38"/>
            <p:cNvSpPr>
              <a:spLocks noChangeArrowheads="1"/>
            </p:cNvSpPr>
            <p:nvPr/>
          </p:nvSpPr>
          <p:spPr bwMode="auto">
            <a:xfrm>
              <a:off x="3696" y="2976"/>
              <a:ext cx="96" cy="528"/>
            </a:xfrm>
            <a:prstGeom prst="downArrow">
              <a:avLst>
                <a:gd name="adj1" fmla="val 50000"/>
                <a:gd name="adj2" fmla="val 137500"/>
              </a:avLst>
            </a:prstGeom>
            <a:solidFill>
              <a:srgbClr val="A0FE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AutoShape 39"/>
            <p:cNvSpPr>
              <a:spLocks noChangeArrowheads="1"/>
            </p:cNvSpPr>
            <p:nvPr/>
          </p:nvSpPr>
          <p:spPr bwMode="auto">
            <a:xfrm>
              <a:off x="4176" y="3072"/>
              <a:ext cx="912" cy="288"/>
            </a:xfrm>
            <a:custGeom>
              <a:avLst/>
              <a:gdLst>
                <a:gd name="T0" fmla="*/ 684 w 21600"/>
                <a:gd name="T1" fmla="*/ 0 h 21600"/>
                <a:gd name="T2" fmla="*/ 0 w 21600"/>
                <a:gd name="T3" fmla="*/ 144 h 21600"/>
                <a:gd name="T4" fmla="*/ 684 w 21600"/>
                <a:gd name="T5" fmla="*/ 288 h 21600"/>
                <a:gd name="T6" fmla="*/ 912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EBEB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AutoShape 40"/>
            <p:cNvSpPr>
              <a:spLocks noChangeArrowheads="1"/>
            </p:cNvSpPr>
            <p:nvPr/>
          </p:nvSpPr>
          <p:spPr bwMode="auto">
            <a:xfrm rot="10800000">
              <a:off x="720" y="2976"/>
              <a:ext cx="912" cy="288"/>
            </a:xfrm>
            <a:custGeom>
              <a:avLst/>
              <a:gdLst>
                <a:gd name="T0" fmla="*/ 684 w 21600"/>
                <a:gd name="T1" fmla="*/ 0 h 21600"/>
                <a:gd name="T2" fmla="*/ 0 w 21600"/>
                <a:gd name="T3" fmla="*/ 144 h 21600"/>
                <a:gd name="T4" fmla="*/ 684 w 21600"/>
                <a:gd name="T5" fmla="*/ 288 h 21600"/>
                <a:gd name="T6" fmla="*/ 912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EBEB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Text Box 41"/>
            <p:cNvSpPr txBox="1">
              <a:spLocks noChangeArrowheads="1"/>
            </p:cNvSpPr>
            <p:nvPr/>
          </p:nvSpPr>
          <p:spPr bwMode="auto">
            <a:xfrm>
              <a:off x="1104" y="2832"/>
              <a:ext cx="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h</a:t>
              </a:r>
              <a:r>
                <a:rPr lang="en-US" b="1">
                  <a:latin typeface="Times New Roman" pitchFamily="18" charset="0"/>
                  <a:sym typeface="Symbol" pitchFamily="18" charset="2"/>
                </a:rPr>
                <a:t></a:t>
              </a:r>
            </a:p>
          </p:txBody>
        </p:sp>
        <p:sp>
          <p:nvSpPr>
            <p:cNvPr id="4109" name="Text Box 42"/>
            <p:cNvSpPr txBox="1">
              <a:spLocks noChangeArrowheads="1"/>
            </p:cNvSpPr>
            <p:nvPr/>
          </p:nvSpPr>
          <p:spPr bwMode="auto">
            <a:xfrm>
              <a:off x="4481" y="2928"/>
              <a:ext cx="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h</a:t>
              </a:r>
              <a:r>
                <a:rPr lang="en-US" b="1">
                  <a:latin typeface="Times New Roman" pitchFamily="18" charset="0"/>
                  <a:sym typeface="Symbol" pitchFamily="18" charset="2"/>
                </a:rPr>
                <a:t></a:t>
              </a:r>
            </a:p>
          </p:txBody>
        </p:sp>
      </p:grpSp>
      <p:sp>
        <p:nvSpPr>
          <p:cNvPr id="4102" name="Text Box 45"/>
          <p:cNvSpPr txBox="1">
            <a:spLocks noChangeArrowheads="1"/>
          </p:cNvSpPr>
          <p:nvPr/>
        </p:nvSpPr>
        <p:spPr bwMode="auto">
          <a:xfrm>
            <a:off x="517525" y="3810000"/>
            <a:ext cx="76390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solidFill>
                  <a:srgbClr val="006600"/>
                </a:solidFill>
                <a:latin typeface="Times New Roman" pitchFamily="18" charset="0"/>
              </a:rPr>
              <a:t>Emission spectra</a:t>
            </a:r>
            <a:r>
              <a:rPr lang="en-US">
                <a:solidFill>
                  <a:srgbClr val="006600"/>
                </a:solidFill>
              </a:rPr>
              <a:t> </a:t>
            </a:r>
          </a:p>
          <a:p>
            <a:r>
              <a:rPr lang="en-US" b="1">
                <a:solidFill>
                  <a:srgbClr val="006600"/>
                </a:solidFill>
                <a:latin typeface="Times New Roman" pitchFamily="18" charset="0"/>
              </a:rPr>
              <a:t>        Variation of emission intensity as a functoin of wavelength or frequency</a:t>
            </a:r>
          </a:p>
        </p:txBody>
      </p:sp>
      <p:graphicFrame>
        <p:nvGraphicFramePr>
          <p:cNvPr id="4098" name="Object 46"/>
          <p:cNvGraphicFramePr>
            <a:graphicFrameLocks noChangeAspect="1"/>
          </p:cNvGraphicFramePr>
          <p:nvPr/>
        </p:nvGraphicFramePr>
        <p:xfrm>
          <a:off x="2724150" y="4483100"/>
          <a:ext cx="382905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5219048" imgH="3238952" progId="Paint.Picture">
                  <p:embed/>
                </p:oleObj>
              </mc:Choice>
              <mc:Fallback>
                <p:oleObj name="Bitmap Image" r:id="rId3" imgW="5219048" imgH="3238952" progId="Paint.Picture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483100"/>
                        <a:ext cx="382905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999</Words>
  <Application>Microsoft Office PowerPoint</Application>
  <PresentationFormat>On-screen Show (4:3)</PresentationFormat>
  <Paragraphs>261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CS ChemDraw Drawing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photoscience</dc:creator>
  <cp:lastModifiedBy>ss</cp:lastModifiedBy>
  <cp:revision>25</cp:revision>
  <dcterms:created xsi:type="dcterms:W3CDTF">2004-11-17T02:08:00Z</dcterms:created>
  <dcterms:modified xsi:type="dcterms:W3CDTF">2017-02-10T04:53:37Z</dcterms:modified>
</cp:coreProperties>
</file>